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353" r:id="rId2"/>
    <p:sldId id="355" r:id="rId3"/>
    <p:sldId id="357" r:id="rId4"/>
    <p:sldId id="358" r:id="rId5"/>
    <p:sldId id="354" r:id="rId6"/>
    <p:sldId id="332" r:id="rId7"/>
    <p:sldId id="257" r:id="rId8"/>
    <p:sldId id="286" r:id="rId9"/>
    <p:sldId id="287" r:id="rId10"/>
    <p:sldId id="320" r:id="rId11"/>
    <p:sldId id="321" r:id="rId12"/>
    <p:sldId id="322" r:id="rId13"/>
    <p:sldId id="323" r:id="rId14"/>
    <p:sldId id="324" r:id="rId15"/>
    <p:sldId id="325" r:id="rId16"/>
    <p:sldId id="289" r:id="rId17"/>
    <p:sldId id="423" r:id="rId18"/>
    <p:sldId id="330" r:id="rId19"/>
    <p:sldId id="326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327" r:id="rId30"/>
    <p:sldId id="328" r:id="rId31"/>
    <p:sldId id="329" r:id="rId32"/>
    <p:sldId id="335" r:id="rId33"/>
    <p:sldId id="337" r:id="rId34"/>
    <p:sldId id="403" r:id="rId35"/>
    <p:sldId id="404" r:id="rId36"/>
    <p:sldId id="405" r:id="rId37"/>
    <p:sldId id="406" r:id="rId38"/>
    <p:sldId id="340" r:id="rId39"/>
    <p:sldId id="409" r:id="rId40"/>
    <p:sldId id="413" r:id="rId41"/>
    <p:sldId id="410" r:id="rId42"/>
    <p:sldId id="411" r:id="rId43"/>
    <p:sldId id="412" r:id="rId44"/>
    <p:sldId id="350" r:id="rId45"/>
    <p:sldId id="351" r:id="rId46"/>
    <p:sldId id="352" r:id="rId47"/>
    <p:sldId id="331" r:id="rId48"/>
    <p:sldId id="291" r:id="rId49"/>
    <p:sldId id="333" r:id="rId50"/>
    <p:sldId id="341" r:id="rId51"/>
    <p:sldId id="342" r:id="rId52"/>
    <p:sldId id="344" r:id="rId53"/>
    <p:sldId id="345" r:id="rId54"/>
    <p:sldId id="343" r:id="rId55"/>
    <p:sldId id="346" r:id="rId56"/>
    <p:sldId id="347" r:id="rId57"/>
    <p:sldId id="348" r:id="rId58"/>
    <p:sldId id="349" r:id="rId59"/>
    <p:sldId id="356" r:id="rId60"/>
    <p:sldId id="372" r:id="rId61"/>
    <p:sldId id="374" r:id="rId62"/>
    <p:sldId id="376" r:id="rId63"/>
    <p:sldId id="375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5" r:id="rId72"/>
    <p:sldId id="386" r:id="rId73"/>
    <p:sldId id="395" r:id="rId74"/>
    <p:sldId id="388" r:id="rId75"/>
    <p:sldId id="390" r:id="rId76"/>
    <p:sldId id="391" r:id="rId77"/>
    <p:sldId id="389" r:id="rId78"/>
    <p:sldId id="424" r:id="rId79"/>
    <p:sldId id="397" r:id="rId80"/>
    <p:sldId id="393" r:id="rId81"/>
    <p:sldId id="394" r:id="rId82"/>
    <p:sldId id="392" r:id="rId83"/>
    <p:sldId id="398" r:id="rId84"/>
    <p:sldId id="399" r:id="rId85"/>
    <p:sldId id="400" r:id="rId86"/>
    <p:sldId id="401" r:id="rId87"/>
    <p:sldId id="402" r:id="rId88"/>
    <p:sldId id="407" r:id="rId89"/>
    <p:sldId id="408" r:id="rId90"/>
    <p:sldId id="416" r:id="rId91"/>
    <p:sldId id="417" r:id="rId92"/>
    <p:sldId id="418" r:id="rId93"/>
    <p:sldId id="419" r:id="rId94"/>
    <p:sldId id="420" r:id="rId95"/>
    <p:sldId id="421" r:id="rId9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2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5C8C-4E89-4FCE-8E7E-F6EA98B247FC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BAED-21BC-4029-9E4F-180AE3E434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26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EDFDB8A7-D813-42A1-A6C4-852966EEFADC}" type="slidenum">
              <a:rPr lang="it-IT" altLang="it-IT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9613"/>
            <a:ext cx="4606925" cy="3455987"/>
          </a:xfrm>
          <a:solidFill>
            <a:srgbClr val="FFFFFF"/>
          </a:solidFill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67306"/>
            <a:ext cx="5028986" cy="40675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E3A811C0-5445-46C7-9A75-A54152F6F9A8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3843" name="Text Box 2"/>
          <p:cNvSpPr txBox="1">
            <a:spLocks noChangeArrowheads="1"/>
          </p:cNvSpPr>
          <p:nvPr/>
        </p:nvSpPr>
        <p:spPr bwMode="auto">
          <a:xfrm>
            <a:off x="3885453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fld id="{C6206F56-C85C-4938-AF58-6082A5F4E46D}" type="slidenum">
              <a:rPr lang="en-GB" altLang="it-IT" sz="11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t>27</a:t>
            </a:fld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844" name="Text Box 3"/>
          <p:cNvSpPr txBox="1">
            <a:spLocks noChangeArrowheads="1"/>
          </p:cNvSpPr>
          <p:nvPr/>
        </p:nvSpPr>
        <p:spPr bwMode="auto">
          <a:xfrm>
            <a:off x="1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845" name="Text Box 4"/>
          <p:cNvSpPr txBox="1">
            <a:spLocks noChangeArrowheads="1"/>
          </p:cNvSpPr>
          <p:nvPr/>
        </p:nvSpPr>
        <p:spPr bwMode="auto">
          <a:xfrm>
            <a:off x="1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846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1430" name="Text Box 6"/>
          <p:cNvSpPr txBox="1">
            <a:spLocks noChangeArrowheads="1"/>
          </p:cNvSpPr>
          <p:nvPr/>
        </p:nvSpPr>
        <p:spPr bwMode="auto">
          <a:xfrm>
            <a:off x="932124" y="685728"/>
            <a:ext cx="5003361" cy="3427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290" tIns="46145" rIns="92290" bIns="46145" anchor="ctr"/>
          <a:lstStyle/>
          <a:p>
            <a:pPr>
              <a:buClr>
                <a:srgbClr val="0000FF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48" name="Rectangle 7"/>
          <p:cNvSpPr>
            <a:spLocks noChangeArrowheads="1"/>
          </p:cNvSpPr>
          <p:nvPr>
            <p:ph type="body"/>
          </p:nvPr>
        </p:nvSpPr>
        <p:spPr>
          <a:xfrm>
            <a:off x="687082" y="4342449"/>
            <a:ext cx="5480634" cy="411728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3B41F846-5BF5-40A0-8B06-FC724F0077C1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450"/>
            <a:ext cx="5028986" cy="4115824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98ACA357-1A4D-4CA1-99ED-46F0B422223B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20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450"/>
            <a:ext cx="5028986" cy="4115824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9CCD63A1-8B47-4288-BE1D-7BFE7711EA9F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3885453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fld id="{86DB0178-8B69-4AB6-B808-5B0C955CB302}" type="slidenum">
              <a:rPr lang="en-GB" altLang="it-IT" sz="11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t>21</a:t>
            </a:fld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7700" name="Text Box 3"/>
          <p:cNvSpPr txBox="1">
            <a:spLocks noChangeArrowheads="1"/>
          </p:cNvSpPr>
          <p:nvPr/>
        </p:nvSpPr>
        <p:spPr bwMode="auto">
          <a:xfrm>
            <a:off x="1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7701" name="Text Box 4"/>
          <p:cNvSpPr txBox="1">
            <a:spLocks noChangeArrowheads="1"/>
          </p:cNvSpPr>
          <p:nvPr/>
        </p:nvSpPr>
        <p:spPr bwMode="auto">
          <a:xfrm>
            <a:off x="1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7702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1430" name="Text Box 6"/>
          <p:cNvSpPr txBox="1">
            <a:spLocks noChangeArrowheads="1"/>
          </p:cNvSpPr>
          <p:nvPr/>
        </p:nvSpPr>
        <p:spPr bwMode="auto">
          <a:xfrm>
            <a:off x="932124" y="685728"/>
            <a:ext cx="5003361" cy="3427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290" tIns="46145" rIns="92290" bIns="46145" anchor="ctr"/>
          <a:lstStyle/>
          <a:p>
            <a:pPr>
              <a:buClr>
                <a:srgbClr val="0000FF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04" name="Rectangle 7"/>
          <p:cNvSpPr>
            <a:spLocks noChangeArrowheads="1"/>
          </p:cNvSpPr>
          <p:nvPr>
            <p:ph type="body"/>
          </p:nvPr>
        </p:nvSpPr>
        <p:spPr>
          <a:xfrm>
            <a:off x="687082" y="4342449"/>
            <a:ext cx="5480634" cy="411728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40CC35EF-CBF7-4F9C-BCF6-FCF0FAB62AD0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3885453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fld id="{B739343F-F9EF-4A1B-AFAF-E64CFA9A88C6}" type="slidenum">
              <a:rPr lang="en-GB" altLang="it-IT" sz="11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t>22</a:t>
            </a:fld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8724" name="Text Box 3"/>
          <p:cNvSpPr txBox="1">
            <a:spLocks noChangeArrowheads="1"/>
          </p:cNvSpPr>
          <p:nvPr/>
        </p:nvSpPr>
        <p:spPr bwMode="auto">
          <a:xfrm>
            <a:off x="1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8725" name="Text Box 4"/>
          <p:cNvSpPr txBox="1">
            <a:spLocks noChangeArrowheads="1"/>
          </p:cNvSpPr>
          <p:nvPr/>
        </p:nvSpPr>
        <p:spPr bwMode="auto">
          <a:xfrm>
            <a:off x="1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8726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4502" name="Text Box 6"/>
          <p:cNvSpPr txBox="1">
            <a:spLocks noChangeArrowheads="1"/>
          </p:cNvSpPr>
          <p:nvPr/>
        </p:nvSpPr>
        <p:spPr bwMode="auto">
          <a:xfrm>
            <a:off x="932124" y="685728"/>
            <a:ext cx="5003361" cy="3427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290" tIns="46145" rIns="92290" bIns="46145" anchor="ctr"/>
          <a:lstStyle/>
          <a:p>
            <a:pPr>
              <a:buClr>
                <a:srgbClr val="0000FF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28" name="Rectangle 7"/>
          <p:cNvSpPr>
            <a:spLocks noChangeArrowheads="1"/>
          </p:cNvSpPr>
          <p:nvPr>
            <p:ph type="body"/>
          </p:nvPr>
        </p:nvSpPr>
        <p:spPr>
          <a:xfrm>
            <a:off x="687082" y="4342449"/>
            <a:ext cx="5480634" cy="411728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2E6AADE2-5221-4D20-9650-6D3FF1B03E15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23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59747" name="Text Box 2"/>
          <p:cNvSpPr txBox="1">
            <a:spLocks noChangeArrowheads="1"/>
          </p:cNvSpPr>
          <p:nvPr/>
        </p:nvSpPr>
        <p:spPr bwMode="auto">
          <a:xfrm>
            <a:off x="3885453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fld id="{752D32A8-0FDB-4C58-8A85-35F699250C54}" type="slidenum">
              <a:rPr lang="en-GB" altLang="it-IT" sz="11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t>23</a:t>
            </a:fld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9748" name="Text Box 3"/>
          <p:cNvSpPr txBox="1">
            <a:spLocks noChangeArrowheads="1"/>
          </p:cNvSpPr>
          <p:nvPr/>
        </p:nvSpPr>
        <p:spPr bwMode="auto">
          <a:xfrm>
            <a:off x="1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9749" name="Text Box 4"/>
          <p:cNvSpPr txBox="1">
            <a:spLocks noChangeArrowheads="1"/>
          </p:cNvSpPr>
          <p:nvPr/>
        </p:nvSpPr>
        <p:spPr bwMode="auto">
          <a:xfrm>
            <a:off x="1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9750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6550" name="Text Box 6"/>
          <p:cNvSpPr txBox="1">
            <a:spLocks noChangeArrowheads="1"/>
          </p:cNvSpPr>
          <p:nvPr/>
        </p:nvSpPr>
        <p:spPr bwMode="auto">
          <a:xfrm>
            <a:off x="932124" y="685728"/>
            <a:ext cx="5003361" cy="3427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290" tIns="46145" rIns="92290" bIns="46145" anchor="ctr"/>
          <a:lstStyle/>
          <a:p>
            <a:pPr>
              <a:buClr>
                <a:srgbClr val="0000FF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52" name="Rectangle 7"/>
          <p:cNvSpPr>
            <a:spLocks noChangeArrowheads="1"/>
          </p:cNvSpPr>
          <p:nvPr>
            <p:ph type="body"/>
          </p:nvPr>
        </p:nvSpPr>
        <p:spPr>
          <a:xfrm>
            <a:off x="687082" y="4342449"/>
            <a:ext cx="5480634" cy="411728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04ECCEE7-2B02-4EF6-8572-8CF5AB6B210F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24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3885453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fld id="{B31A98BD-83CC-4F26-AFC6-22C2E9470BB6}" type="slidenum">
              <a:rPr lang="en-GB" altLang="it-IT" sz="11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t>24</a:t>
            </a:fld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0772" name="Text Box 3"/>
          <p:cNvSpPr txBox="1">
            <a:spLocks noChangeArrowheads="1"/>
          </p:cNvSpPr>
          <p:nvPr/>
        </p:nvSpPr>
        <p:spPr bwMode="auto">
          <a:xfrm>
            <a:off x="1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0773" name="Text Box 4"/>
          <p:cNvSpPr txBox="1">
            <a:spLocks noChangeArrowheads="1"/>
          </p:cNvSpPr>
          <p:nvPr/>
        </p:nvSpPr>
        <p:spPr bwMode="auto">
          <a:xfrm>
            <a:off x="1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0774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8598" name="Text Box 6"/>
          <p:cNvSpPr txBox="1">
            <a:spLocks noChangeArrowheads="1"/>
          </p:cNvSpPr>
          <p:nvPr/>
        </p:nvSpPr>
        <p:spPr bwMode="auto">
          <a:xfrm>
            <a:off x="932124" y="685728"/>
            <a:ext cx="5003361" cy="3427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290" tIns="46145" rIns="92290" bIns="46145" anchor="ctr"/>
          <a:lstStyle/>
          <a:p>
            <a:pPr>
              <a:buClr>
                <a:srgbClr val="0000FF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776" name="Rectangle 7"/>
          <p:cNvSpPr>
            <a:spLocks noChangeArrowheads="1"/>
          </p:cNvSpPr>
          <p:nvPr>
            <p:ph type="body"/>
          </p:nvPr>
        </p:nvSpPr>
        <p:spPr>
          <a:xfrm>
            <a:off x="687082" y="4342449"/>
            <a:ext cx="5480634" cy="411728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E147F9FC-D513-4B1E-A879-A80E6CBC9687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25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1795" name="Text Box 2"/>
          <p:cNvSpPr txBox="1">
            <a:spLocks noChangeArrowheads="1"/>
          </p:cNvSpPr>
          <p:nvPr/>
        </p:nvSpPr>
        <p:spPr bwMode="auto">
          <a:xfrm>
            <a:off x="3885453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fld id="{11E12DE0-793A-4160-8D3A-6DD4E9B182CA}" type="slidenum">
              <a:rPr lang="en-GB" altLang="it-IT" sz="11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t>25</a:t>
            </a:fld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1796" name="Text Box 3"/>
          <p:cNvSpPr txBox="1">
            <a:spLocks noChangeArrowheads="1"/>
          </p:cNvSpPr>
          <p:nvPr/>
        </p:nvSpPr>
        <p:spPr bwMode="auto">
          <a:xfrm>
            <a:off x="1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1797" name="Text Box 4"/>
          <p:cNvSpPr txBox="1">
            <a:spLocks noChangeArrowheads="1"/>
          </p:cNvSpPr>
          <p:nvPr/>
        </p:nvSpPr>
        <p:spPr bwMode="auto">
          <a:xfrm>
            <a:off x="1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1798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1430" name="Text Box 6"/>
          <p:cNvSpPr txBox="1">
            <a:spLocks noChangeArrowheads="1"/>
          </p:cNvSpPr>
          <p:nvPr/>
        </p:nvSpPr>
        <p:spPr bwMode="auto">
          <a:xfrm>
            <a:off x="932124" y="685728"/>
            <a:ext cx="5003361" cy="3427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290" tIns="46145" rIns="92290" bIns="46145" anchor="ctr"/>
          <a:lstStyle/>
          <a:p>
            <a:pPr>
              <a:buClr>
                <a:srgbClr val="0000FF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800" name="Rectangle 7"/>
          <p:cNvSpPr>
            <a:spLocks noChangeArrowheads="1"/>
          </p:cNvSpPr>
          <p:nvPr>
            <p:ph type="body"/>
          </p:nvPr>
        </p:nvSpPr>
        <p:spPr>
          <a:xfrm>
            <a:off x="687082" y="4342449"/>
            <a:ext cx="5480634" cy="411728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FF"/>
              </a:buClr>
            </a:pPr>
            <a:fld id="{6E07117E-CEBA-4EDB-B04D-382E93C5142D}" type="slidenum">
              <a:rPr lang="it-IT" altLang="it-IT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FF"/>
                </a:buClr>
              </a:pPr>
              <a:t>26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3885453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fld id="{6E127BC4-9B1C-497D-9561-55661FF51CCC}" type="slidenum">
              <a:rPr lang="en-GB" altLang="it-IT" sz="11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t>26</a:t>
            </a:fld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2820" name="Text Box 3"/>
          <p:cNvSpPr txBox="1">
            <a:spLocks noChangeArrowheads="1"/>
          </p:cNvSpPr>
          <p:nvPr/>
        </p:nvSpPr>
        <p:spPr bwMode="auto">
          <a:xfrm>
            <a:off x="1" y="8683438"/>
            <a:ext cx="2970946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 anchor="b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2821" name="Text Box 4"/>
          <p:cNvSpPr txBox="1">
            <a:spLocks noChangeArrowheads="1"/>
          </p:cNvSpPr>
          <p:nvPr/>
        </p:nvSpPr>
        <p:spPr bwMode="auto">
          <a:xfrm>
            <a:off x="1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2822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4" rIns="89817" bIns="46704"/>
          <a:lstStyle>
            <a:lvl1pPr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44500" eaLnBrk="0" hangingPunct="0">
              <a:spcBef>
                <a:spcPct val="30000"/>
              </a:spcBef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1238" algn="l"/>
                <a:tab pos="3995738" algn="l"/>
                <a:tab pos="4440238" algn="l"/>
                <a:tab pos="4884738" algn="l"/>
                <a:tab pos="5327650" algn="l"/>
                <a:tab pos="5772150" algn="l"/>
                <a:tab pos="6216650" algn="l"/>
                <a:tab pos="6661150" algn="l"/>
                <a:tab pos="7105650" algn="l"/>
                <a:tab pos="7550150" algn="l"/>
                <a:tab pos="7994650" algn="l"/>
                <a:tab pos="8439150" algn="l"/>
                <a:tab pos="88836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GB" altLang="it-IT" sz="11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1430" name="Text Box 6"/>
          <p:cNvSpPr txBox="1">
            <a:spLocks noChangeArrowheads="1"/>
          </p:cNvSpPr>
          <p:nvPr/>
        </p:nvSpPr>
        <p:spPr bwMode="auto">
          <a:xfrm>
            <a:off x="932124" y="685728"/>
            <a:ext cx="5003361" cy="3427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290" tIns="46145" rIns="92290" bIns="46145" anchor="ctr"/>
          <a:lstStyle/>
          <a:p>
            <a:pPr>
              <a:buClr>
                <a:srgbClr val="0000FF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824" name="Rectangle 7"/>
          <p:cNvSpPr>
            <a:spLocks noChangeArrowheads="1"/>
          </p:cNvSpPr>
          <p:nvPr>
            <p:ph type="body"/>
          </p:nvPr>
        </p:nvSpPr>
        <p:spPr>
          <a:xfrm>
            <a:off x="687082" y="4342449"/>
            <a:ext cx="5480634" cy="411728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EA0B-B221-43A9-B878-658BEA87BC06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5E34-F38D-4853-B425-3422C8949C3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297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3939-7082-4FDE-9E4E-22BA6647D3FA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ECAF7-C840-435B-82C8-BD9FE44DFCE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45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5ADC-9FCB-4F7C-8075-2B82B53D617F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0816-D212-40EA-B6F9-5C714A12B8B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90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9B4C-950F-4B88-8009-C43E8F40683C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6D4F-40AC-4729-9C4A-AFBDE1A6E19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371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8B05-7442-46BF-9A55-D352D34C0BB6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25CA-78A8-4237-B317-5E3CF79305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229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D3937F-03C2-45DD-8097-9BF8E7FED5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3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F30E-C99F-4F91-B65B-6FED36D8D772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FDC6-37EA-48A2-835A-A5AC9BCDF4C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34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4EE8-4997-4C0E-8A4D-ADAD154FC5AD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8-EB1B-4D67-AA00-66A25E9590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526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AF7D-B583-4C75-8902-63D4CD6C8BDB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ED14-EDAE-4786-9CF1-47A42EE11EB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557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58FC-3E5C-40FD-AF13-166FEDBC73E1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5186-197B-43E2-8540-8D8E3F95374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95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8FB29-5C24-4B13-AC10-0B541C1E25D2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7047-4268-4D15-8DD0-D2D9BC19CC2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54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8F03-D9A7-47B9-BA20-8B97F986FFDA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FA4F1-04F3-48EA-B7F4-377FB37F0D7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53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0284-3787-40FB-86DB-EAABE2F75155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6C90-E706-4805-A2B0-0C1A8343948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9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15F8-DBEA-423C-A482-EAA55EDD6958}" type="datetime1">
              <a:rPr lang="it-IT">
                <a:solidFill>
                  <a:srgbClr val="000000"/>
                </a:solidFill>
              </a:rPr>
              <a:pPr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0FB8-66A7-4431-9090-C9A029299EF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293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6F2959-3C72-42E4-A97E-59D8B5EA7264}" type="datetime1">
              <a:rPr lang="it-IT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09/05/2016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910EE29-4A98-4689-A604-7334CB012F2E}" type="slidenum">
              <a:rPr lang="it-IT" altLang="it-IT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6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CONNESSIONI ELETTRICHE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57606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ALIMENTAZIONE ELETTRICA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6494" y="-1970670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42"/>
          <p:cNvSpPr>
            <a:spLocks noChangeArrowheads="1"/>
          </p:cNvSpPr>
          <p:nvPr/>
        </p:nvSpPr>
        <p:spPr bwMode="auto">
          <a:xfrm>
            <a:off x="1187624" y="3140968"/>
            <a:ext cx="2016224" cy="1121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92595" y="4378066"/>
            <a:ext cx="247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ALIMENTAZIONE (230 V L2-L3-N)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(400 V L1-L2-L3-N)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17104" y="5723964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 PER ALIMENTAZIONI TRIFASE, SE FOSSE INVERTITA UNA FASE, IL CONTROLLO NON SI ALIMENTA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747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24834" r="14124" b="21008"/>
          <a:stretch>
            <a:fillRect/>
          </a:stretch>
        </p:blipFill>
        <p:spPr bwMode="auto">
          <a:xfrm>
            <a:off x="1" y="1390030"/>
            <a:ext cx="9144000" cy="47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CasellaDiTesto 1"/>
          <p:cNvSpPr txBox="1">
            <a:spLocks noChangeArrowheads="1"/>
          </p:cNvSpPr>
          <p:nvPr/>
        </p:nvSpPr>
        <p:spPr bwMode="auto">
          <a:xfrm>
            <a:off x="417949" y="6384019"/>
            <a:ext cx="8558925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rgbClr val="FF0000"/>
                </a:solidFill>
                <a:latin typeface="Arial" charset="0"/>
              </a:rPr>
              <a:t>U</a:t>
            </a:r>
            <a:r>
              <a:rPr lang="it-IT" altLang="it-IT" sz="1600" b="1" dirty="0" smtClean="0">
                <a:solidFill>
                  <a:srgbClr val="000000"/>
                </a:solidFill>
                <a:latin typeface="Arial" charset="0"/>
              </a:rPr>
              <a:t> = sempre visibile , </a:t>
            </a:r>
            <a:r>
              <a:rPr lang="it-IT" altLang="it-IT" sz="1600" b="1" dirty="0" smtClean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it-IT" altLang="it-IT" sz="1600" b="1" dirty="0" smtClean="0">
                <a:solidFill>
                  <a:srgbClr val="000000"/>
                </a:solidFill>
                <a:latin typeface="Arial" charset="0"/>
              </a:rPr>
              <a:t> = visibile se inserita la password manutentore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CONTROLLO DIGITALE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20814" y="1268760"/>
            <a:ext cx="7647530" cy="1296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31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6" t="24834" r="22855" b="61854"/>
          <a:stretch/>
        </p:blipFill>
        <p:spPr bwMode="auto">
          <a:xfrm>
            <a:off x="827584" y="1372875"/>
            <a:ext cx="7852228" cy="11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8998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SET POINT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SEt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>
                  <a:solidFill>
                    <a:srgbClr val="000000"/>
                  </a:solidFill>
                </a:rPr>
                <a:t>  </a:t>
              </a: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0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314526"/>
              </p:ext>
            </p:extLst>
          </p:nvPr>
        </p:nvGraphicFramePr>
        <p:xfrm>
          <a:off x="1331640" y="3097534"/>
          <a:ext cx="7272808" cy="2072994"/>
        </p:xfrm>
        <a:graphic>
          <a:graphicData uri="http://schemas.openxmlformats.org/drawingml/2006/table">
            <a:tbl>
              <a:tblPr/>
              <a:tblGrid>
                <a:gridCol w="2160240"/>
                <a:gridCol w="2448272"/>
                <a:gridCol w="2664296"/>
              </a:tblGrid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SET POINT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°C</a:t>
                      </a: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    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INVERNO HEA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ESTATE           COO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(35 – 55/57)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7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(5-18)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(25-45)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(7-23)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6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24834" r="14124" b="21008"/>
          <a:stretch>
            <a:fillRect/>
          </a:stretch>
        </p:blipFill>
        <p:spPr bwMode="auto">
          <a:xfrm>
            <a:off x="1" y="1390030"/>
            <a:ext cx="9144000" cy="47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CONTROLLO DIGITALE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1259632" y="2564904"/>
            <a:ext cx="612068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97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INGRESSI ANALOGICI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tP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 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24834" r="21956" b="56959"/>
          <a:stretch/>
        </p:blipFill>
        <p:spPr bwMode="auto">
          <a:xfrm>
            <a:off x="868006" y="1159875"/>
            <a:ext cx="7985049" cy="16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 bwMode="auto">
          <a:xfrm>
            <a:off x="2046931" y="2288115"/>
            <a:ext cx="612068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r="4124"/>
          <a:stretch/>
        </p:blipFill>
        <p:spPr bwMode="auto">
          <a:xfrm>
            <a:off x="962907" y="3140968"/>
            <a:ext cx="8114468" cy="28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INGRESSI ANALOGICI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tP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 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ttangolo 12"/>
          <p:cNvSpPr/>
          <p:nvPr/>
        </p:nvSpPr>
        <p:spPr bwMode="auto">
          <a:xfrm>
            <a:off x="2046931" y="2288115"/>
            <a:ext cx="612068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6" y="1535117"/>
            <a:ext cx="7800099" cy="572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28184" y="107345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339752" y="62373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18276" y="62074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67744" y="102311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t06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43808" y="253942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t03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69307" y="248933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t04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660232" y="62373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t07</a:t>
            </a:r>
          </a:p>
        </p:txBody>
      </p:sp>
    </p:spTree>
    <p:extLst>
      <p:ext uri="{BB962C8B-B14F-4D97-AF65-F5344CB8AC3E}">
        <p14:creationId xmlns:p14="http://schemas.microsoft.com/office/powerpoint/2010/main" val="138405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24834" r="14124" b="21008"/>
          <a:stretch>
            <a:fillRect/>
          </a:stretch>
        </p:blipFill>
        <p:spPr bwMode="auto">
          <a:xfrm>
            <a:off x="1" y="1390030"/>
            <a:ext cx="9144000" cy="47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CONTROLLO DIGITALE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1331640" y="3563973"/>
            <a:ext cx="781236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4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34608"/>
              </p:ext>
            </p:extLst>
          </p:nvPr>
        </p:nvGraphicFramePr>
        <p:xfrm>
          <a:off x="2339752" y="2492896"/>
          <a:ext cx="4802772" cy="37797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24099"/>
                <a:gridCol w="1662483"/>
                <a:gridCol w="1416190"/>
              </a:tblGrid>
              <a:tr h="663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DESCRIZIONE </a:t>
                      </a:r>
                      <a:endParaRPr lang="it-IT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CODICE DI IDENTIFICAZIONE DEL GRUPPO</a:t>
                      </a:r>
                      <a:endParaRPr lang="it-IT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INDICE DEL PARAMETRO</a:t>
                      </a:r>
                      <a:endParaRPr lang="it-IT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Configurazione 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CnF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Compressore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Ventilatore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FAn</a:t>
                      </a:r>
                      <a:endParaRPr lang="it-IT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Allarmi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Regolazione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Pompa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PUP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Resistenze elettriche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Sbrinamento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dFr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Valvola elettronica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EEu</a:t>
                      </a:r>
                      <a:endParaRPr lang="it-IT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Offset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OFF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o01-</a:t>
                      </a:r>
                    </a:p>
                  </a:txBody>
                  <a:tcPr marL="58643" marR="58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PARAMETRI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PAr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48717" r="14124" b="43509"/>
          <a:stretch/>
        </p:blipFill>
        <p:spPr bwMode="auto">
          <a:xfrm>
            <a:off x="1050016" y="1484784"/>
            <a:ext cx="7605790" cy="6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 bwMode="auto">
          <a:xfrm>
            <a:off x="5724128" y="3140968"/>
            <a:ext cx="1368152" cy="297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5724128" y="4356061"/>
            <a:ext cx="1368152" cy="297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5724128" y="4644093"/>
            <a:ext cx="1368152" cy="297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5724128" y="5013176"/>
            <a:ext cx="1368152" cy="297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37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73249"/>
              </p:ext>
            </p:extLst>
          </p:nvPr>
        </p:nvGraphicFramePr>
        <p:xfrm>
          <a:off x="1619672" y="2605882"/>
          <a:ext cx="6264695" cy="3396300"/>
        </p:xfrm>
        <a:graphic>
          <a:graphicData uri="http://schemas.openxmlformats.org/drawingml/2006/table">
            <a:tbl>
              <a:tblPr firstRow="1" firstCol="1" bandRow="1"/>
              <a:tblGrid>
                <a:gridCol w="1669770"/>
                <a:gridCol w="2631570"/>
                <a:gridCol w="1963355"/>
              </a:tblGrid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DESCRIZIONE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CODICE IDENTIFICATIVO DEL GRUPPO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INDICE DEL PARAMETRO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Configurazione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CnF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Compressore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CP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Ventilatore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FAn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Allarmi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A-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Regolazione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Pompa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PUP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Resistenze elettriche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Fro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Sbrinamento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dFr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Valvola elettronica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EEu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Offset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OFF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o-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Valvola miscelatrice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rAd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i-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Solare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SUn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S-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Preparatore ACS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AcS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</a:t>
                      </a: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Hz massimi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LbH</a:t>
                      </a:r>
                      <a:endParaRPr lang="it-I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L-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PARAMETRI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PAr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48717" r="14124" b="43509"/>
          <a:stretch/>
        </p:blipFill>
        <p:spPr bwMode="auto">
          <a:xfrm>
            <a:off x="1050016" y="1484784"/>
            <a:ext cx="7605790" cy="6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85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792088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PARAMETRI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PAr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):  CONFIGURAZIONI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CnF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6494" y="198896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524000" y="1989014"/>
            <a:ext cx="6553200" cy="791914"/>
            <a:chOff x="960" y="1392"/>
            <a:chExt cx="4128" cy="24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ABILITARE/ MODIFICA INGRESSI/PORTE IN MORESETTIERA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1524000" y="1412776"/>
            <a:ext cx="6553200" cy="381000"/>
            <a:chOff x="960" y="1392"/>
            <a:chExt cx="4128" cy="240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CONFIGURAZIONE SISTEMA TRAMITE PARAMETRI H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6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792088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PARAMETRI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PAr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):  CONFIGURAZIONI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CnF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1268413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PREPARAZIONE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23" y="1963245"/>
            <a:ext cx="7893165" cy="489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61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2" name="Group 27"/>
          <p:cNvGrpSpPr>
            <a:grpSpLocks/>
          </p:cNvGrpSpPr>
          <p:nvPr/>
        </p:nvGrpSpPr>
        <p:grpSpPr bwMode="auto">
          <a:xfrm>
            <a:off x="381000" y="228600"/>
            <a:ext cx="8382000" cy="685800"/>
            <a:chOff x="240" y="144"/>
            <a:chExt cx="5280" cy="432"/>
          </a:xfrm>
        </p:grpSpPr>
        <p:sp>
          <p:nvSpPr>
            <p:cNvPr id="82953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CONNESSIONI ELETTRICHE</a:t>
              </a:r>
              <a:endParaRPr lang="it-IT" altLang="it-IT" sz="1700" b="1" dirty="0">
                <a:solidFill>
                  <a:srgbClr val="000000"/>
                </a:solidFill>
              </a:endParaRPr>
            </a:p>
          </p:txBody>
        </p:sp>
        <p:sp>
          <p:nvSpPr>
            <p:cNvPr id="82954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/>
          <a:stretch/>
        </p:blipFill>
        <p:spPr bwMode="auto">
          <a:xfrm>
            <a:off x="-35024" y="1715466"/>
            <a:ext cx="981508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53491"/>
            <a:ext cx="978217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3826096"/>
            <a:ext cx="9179024" cy="30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0" y="3056655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SEZIONE CAVI		4mm</a:t>
            </a:r>
            <a:r>
              <a:rPr lang="it-IT" sz="2400" baseline="30000" dirty="0" smtClean="0">
                <a:solidFill>
                  <a:srgbClr val="FF0000"/>
                </a:solidFill>
              </a:rPr>
              <a:t>2	</a:t>
            </a:r>
            <a:r>
              <a:rPr lang="it-IT" sz="2400" dirty="0" smtClean="0">
                <a:solidFill>
                  <a:srgbClr val="FF0000"/>
                </a:solidFill>
              </a:rPr>
              <a:t>        6mm</a:t>
            </a:r>
            <a:r>
              <a:rPr lang="it-IT" sz="2400" baseline="30000" dirty="0" smtClean="0">
                <a:solidFill>
                  <a:srgbClr val="FF0000"/>
                </a:solidFill>
              </a:rPr>
              <a:t>2 	</a:t>
            </a:r>
            <a:r>
              <a:rPr lang="it-IT" sz="2400" dirty="0" smtClean="0">
                <a:solidFill>
                  <a:srgbClr val="FF0000"/>
                </a:solidFill>
              </a:rPr>
              <a:t>    10mm</a:t>
            </a:r>
            <a:r>
              <a:rPr lang="it-IT" sz="2400" baseline="30000" dirty="0">
                <a:solidFill>
                  <a:srgbClr val="FF0000"/>
                </a:solidFill>
              </a:rPr>
              <a:t>2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0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2908"/>
          <a:stretch>
            <a:fillRect/>
          </a:stretch>
        </p:blipFill>
        <p:spPr bwMode="auto">
          <a:xfrm>
            <a:off x="468313" y="609600"/>
            <a:ext cx="8567737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it-IT" altLang="it-IT" sz="3600">
              <a:solidFill>
                <a:srgbClr val="FFFF00"/>
              </a:solidFill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it-IT" altLang="it-IT" sz="3600">
              <a:solidFill>
                <a:srgbClr val="FFFF00"/>
              </a:solidFill>
            </a:endParaRP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it-IT" altLang="it-IT" sz="3600">
              <a:solidFill>
                <a:srgbClr val="FFFF00"/>
              </a:solidFill>
            </a:endParaRPr>
          </a:p>
        </p:txBody>
      </p:sp>
      <p:sp>
        <p:nvSpPr>
          <p:cNvPr id="798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it-IT" altLang="it-IT" sz="3600">
              <a:solidFill>
                <a:srgbClr val="FFFF00"/>
              </a:solidFill>
            </a:endParaRPr>
          </a:p>
        </p:txBody>
      </p:sp>
      <p:sp>
        <p:nvSpPr>
          <p:cNvPr id="798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it-IT" altLang="it-IT" sz="3600">
              <a:solidFill>
                <a:srgbClr val="FFFF00"/>
              </a:solidFill>
            </a:endParaRPr>
          </a:p>
        </p:txBody>
      </p:sp>
      <p:sp>
        <p:nvSpPr>
          <p:cNvPr id="79880" name="Rectangle 12"/>
          <p:cNvSpPr>
            <a:spLocks noChangeArrowheads="1"/>
          </p:cNvSpPr>
          <p:nvPr/>
        </p:nvSpPr>
        <p:spPr bwMode="auto">
          <a:xfrm>
            <a:off x="179388" y="44450"/>
            <a:ext cx="5688012" cy="2447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>
            <a:lvl1pPr algn="l" defTabSz="495300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49530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4953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4953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4953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Helvetica" pitchFamily="34" charset="0"/>
              </a:rPr>
              <a:t>COMANDO DIGITALE: PREPARAZIONE ACS E GESTIONE RESISTENZA ELETTRICA</a:t>
            </a:r>
          </a:p>
        </p:txBody>
      </p:sp>
    </p:spTree>
    <p:extLst>
      <p:ext uri="{BB962C8B-B14F-4D97-AF65-F5344CB8AC3E}">
        <p14:creationId xmlns:p14="http://schemas.microsoft.com/office/powerpoint/2010/main" val="2854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684213" y="57340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CC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92263"/>
            <a:ext cx="6481762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87338" y="836613"/>
            <a:ext cx="8856662" cy="7223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defTabSz="4953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sz="2600">
                <a:solidFill>
                  <a:srgbClr val="000000"/>
                </a:solidFill>
              </a:rPr>
              <a:t>PRODUZIONE ACS CON BOLLITORI ENERBOIL</a:t>
            </a:r>
            <a:endParaRPr lang="it-IT" sz="2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0901" name="Group 27"/>
          <p:cNvGrpSpPr>
            <a:grpSpLocks/>
          </p:cNvGrpSpPr>
          <p:nvPr/>
        </p:nvGrpSpPr>
        <p:grpSpPr bwMode="auto">
          <a:xfrm>
            <a:off x="381000" y="228600"/>
            <a:ext cx="8382000" cy="685800"/>
            <a:chOff x="240" y="144"/>
            <a:chExt cx="5280" cy="432"/>
          </a:xfrm>
        </p:grpSpPr>
        <p:sp>
          <p:nvSpPr>
            <p:cNvPr id="80902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it-IT" altLang="it-IT" sz="3300"/>
                <a:t>  GAMMA HP_OWER </a:t>
              </a:r>
              <a:endParaRPr lang="it-IT" altLang="it-IT" sz="1700"/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it-IT" altLang="it-IT" sz="3600" dirty="0" smtClean="0">
                  <a:solidFill>
                    <a:srgbClr val="FFFF00"/>
                  </a:solidFill>
                </a:rPr>
                <a:t>2</a:t>
              </a:r>
              <a:endParaRPr lang="it-IT" altLang="it-IT" sz="3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835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684213" y="57340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CC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76475"/>
            <a:ext cx="52578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936750"/>
            <a:ext cx="3694113" cy="492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600" b="1" smtClean="0"/>
              <a:t>SCAMBIATORI A  DOPPIA ELICA CONCENTRICA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600" b="1" smtClean="0"/>
              <a:t>MAGGIORE SUPERFICIE DI SCAMBIO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600" b="1" smtClean="0"/>
              <a:t>CONNESSIONE COMBINATA POMPA DI CALORE – SOLARE TERMICO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287338" y="981075"/>
            <a:ext cx="8856662" cy="7223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defTabSz="4953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sz="2600">
                <a:solidFill>
                  <a:srgbClr val="000000"/>
                </a:solidFill>
              </a:rPr>
              <a:t>PRODUZIONE ACS CON BOLLITORI ENERBOIL</a:t>
            </a:r>
            <a:endParaRPr lang="it-IT" sz="2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1926" name="Group 27"/>
          <p:cNvGrpSpPr>
            <a:grpSpLocks/>
          </p:cNvGrpSpPr>
          <p:nvPr/>
        </p:nvGrpSpPr>
        <p:grpSpPr bwMode="auto">
          <a:xfrm>
            <a:off x="381000" y="228600"/>
            <a:ext cx="8382000" cy="685800"/>
            <a:chOff x="240" y="144"/>
            <a:chExt cx="5280" cy="432"/>
          </a:xfrm>
        </p:grpSpPr>
        <p:sp>
          <p:nvSpPr>
            <p:cNvPr id="8192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it-IT" altLang="it-IT" sz="3300"/>
                <a:t>  GAMMA HP_OWER </a:t>
              </a:r>
              <a:endParaRPr lang="it-IT" altLang="it-IT" sz="1700"/>
            </a:p>
          </p:txBody>
        </p:sp>
        <p:sp>
          <p:nvSpPr>
            <p:cNvPr id="8192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it-IT" altLang="it-IT" sz="3600" dirty="0" smtClean="0">
                  <a:solidFill>
                    <a:srgbClr val="FFFF00"/>
                  </a:solidFill>
                </a:rPr>
                <a:t>2</a:t>
              </a:r>
              <a:endParaRPr lang="it-IT" altLang="it-IT" sz="3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98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684213" y="57340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CC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7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936750"/>
            <a:ext cx="3838575" cy="492125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ENERBOIL 300</a:t>
            </a:r>
          </a:p>
          <a:p>
            <a:pPr eaLnBrk="1" hangingPunct="1"/>
            <a:r>
              <a:rPr lang="it-IT" altLang="it-IT" sz="2800" b="1" smtClean="0"/>
              <a:t>SUPERFICIE SCAMBIATORE SUPERIORE: 3,7 MQ (LA STESSA DI UN PUFFER 2000)</a:t>
            </a:r>
          </a:p>
          <a:p>
            <a:pPr eaLnBrk="1" hangingPunct="1"/>
            <a:r>
              <a:rPr lang="it-IT" altLang="it-IT" sz="2800" b="1" smtClean="0"/>
              <a:t>SCAMBIATORE INFERIORE: 1,2 MQ PER SOLARE</a:t>
            </a:r>
          </a:p>
          <a:p>
            <a:pPr eaLnBrk="1" hangingPunct="1"/>
            <a:endParaRPr lang="it-IT" altLang="it-IT" sz="2800" b="1" smtClean="0"/>
          </a:p>
        </p:txBody>
      </p:sp>
      <p:pic>
        <p:nvPicPr>
          <p:cNvPr id="829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/>
          <a:stretch>
            <a:fillRect/>
          </a:stretch>
        </p:blipFill>
        <p:spPr bwMode="auto">
          <a:xfrm>
            <a:off x="5148263" y="1697038"/>
            <a:ext cx="3529012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287338" y="981075"/>
            <a:ext cx="8856662" cy="7223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defTabSz="4953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sz="2600">
                <a:solidFill>
                  <a:srgbClr val="000000"/>
                </a:solidFill>
              </a:rPr>
              <a:t>LA GAMMA</a:t>
            </a:r>
            <a:endParaRPr lang="it-IT" sz="2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2950" name="Group 27"/>
          <p:cNvGrpSpPr>
            <a:grpSpLocks/>
          </p:cNvGrpSpPr>
          <p:nvPr/>
        </p:nvGrpSpPr>
        <p:grpSpPr bwMode="auto">
          <a:xfrm>
            <a:off x="381000" y="228600"/>
            <a:ext cx="8382000" cy="685800"/>
            <a:chOff x="240" y="144"/>
            <a:chExt cx="5280" cy="432"/>
          </a:xfrm>
        </p:grpSpPr>
        <p:sp>
          <p:nvSpPr>
            <p:cNvPr id="82951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it-IT" altLang="it-IT" sz="3300"/>
                <a:t>  GAMMA HP_OWER </a:t>
              </a:r>
              <a:endParaRPr lang="it-IT" altLang="it-IT" sz="1700"/>
            </a:p>
          </p:txBody>
        </p:sp>
        <p:sp>
          <p:nvSpPr>
            <p:cNvPr id="82952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it-IT" altLang="it-IT" sz="3600" dirty="0" smtClean="0">
                  <a:solidFill>
                    <a:srgbClr val="FFFF00"/>
                  </a:solidFill>
                </a:rPr>
                <a:t>2</a:t>
              </a:r>
              <a:endParaRPr lang="it-IT" altLang="it-IT" sz="3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54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684213" y="57340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CC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936750"/>
            <a:ext cx="4054475" cy="492125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ENERBOIL 500</a:t>
            </a:r>
          </a:p>
          <a:p>
            <a:pPr eaLnBrk="1" hangingPunct="1"/>
            <a:r>
              <a:rPr lang="it-IT" altLang="it-IT" sz="2800" b="1" smtClean="0"/>
              <a:t>SUPERFICIE SCAMBIATORE SUPERIORE: 5,2 MQ (LA STESSA DI UN PUFFER 4000)</a:t>
            </a:r>
          </a:p>
          <a:p>
            <a:pPr eaLnBrk="1" hangingPunct="1"/>
            <a:r>
              <a:rPr lang="it-IT" altLang="it-IT" sz="2800" b="1" smtClean="0"/>
              <a:t>SCAMBIATORE INFERIORE: 1,8 MQ PER SOLARE</a:t>
            </a:r>
          </a:p>
          <a:p>
            <a:pPr eaLnBrk="1" hangingPunct="1"/>
            <a:endParaRPr lang="it-IT" altLang="it-IT" sz="2800" b="1" smtClean="0"/>
          </a:p>
        </p:txBody>
      </p:sp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/>
          <a:stretch>
            <a:fillRect/>
          </a:stretch>
        </p:blipFill>
        <p:spPr bwMode="auto">
          <a:xfrm>
            <a:off x="5148263" y="1697038"/>
            <a:ext cx="3529012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87338" y="981075"/>
            <a:ext cx="8856662" cy="7223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defTabSz="4953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sz="2600" dirty="0">
                <a:solidFill>
                  <a:srgbClr val="000000"/>
                </a:solidFill>
              </a:rPr>
              <a:t>BOLLITORI ENERBOIL: LA GAMMA</a:t>
            </a:r>
            <a:endParaRPr lang="it-IT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3974" name="Group 27"/>
          <p:cNvGrpSpPr>
            <a:grpSpLocks/>
          </p:cNvGrpSpPr>
          <p:nvPr/>
        </p:nvGrpSpPr>
        <p:grpSpPr bwMode="auto">
          <a:xfrm>
            <a:off x="381000" y="228600"/>
            <a:ext cx="8382000" cy="685800"/>
            <a:chOff x="240" y="144"/>
            <a:chExt cx="5280" cy="432"/>
          </a:xfrm>
        </p:grpSpPr>
        <p:sp>
          <p:nvSpPr>
            <p:cNvPr id="83975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it-IT" altLang="it-IT" sz="3300"/>
                <a:t>  GAMMA HP_OWER </a:t>
              </a:r>
              <a:endParaRPr lang="it-IT" altLang="it-IT" sz="1700"/>
            </a:p>
          </p:txBody>
        </p:sp>
        <p:sp>
          <p:nvSpPr>
            <p:cNvPr id="83976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it-IT" altLang="it-IT" sz="3600" dirty="0" smtClean="0">
                  <a:solidFill>
                    <a:srgbClr val="FFFF00"/>
                  </a:solidFill>
                </a:rPr>
                <a:t>2</a:t>
              </a:r>
              <a:endParaRPr lang="it-IT" altLang="it-IT" sz="3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913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684213" y="57340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CC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87338" y="836613"/>
            <a:ext cx="8856662" cy="7223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defTabSz="4953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sz="2600" dirty="0">
                <a:solidFill>
                  <a:srgbClr val="000000"/>
                </a:solidFill>
              </a:rPr>
              <a:t>PRODUZIONE ACS CON BOLLITORI ENERBOIL PLUS</a:t>
            </a:r>
            <a:endParaRPr lang="it-IT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4996" name="Group 27"/>
          <p:cNvGrpSpPr>
            <a:grpSpLocks/>
          </p:cNvGrpSpPr>
          <p:nvPr/>
        </p:nvGrpSpPr>
        <p:grpSpPr bwMode="auto">
          <a:xfrm>
            <a:off x="381000" y="228600"/>
            <a:ext cx="8382000" cy="685800"/>
            <a:chOff x="240" y="144"/>
            <a:chExt cx="5280" cy="432"/>
          </a:xfrm>
        </p:grpSpPr>
        <p:sp>
          <p:nvSpPr>
            <p:cNvPr id="8499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it-IT" altLang="it-IT" sz="3300"/>
                <a:t>  GAMMA HP_OWER </a:t>
              </a:r>
              <a:endParaRPr lang="it-IT" altLang="it-IT" sz="1700"/>
            </a:p>
          </p:txBody>
        </p:sp>
        <p:sp>
          <p:nvSpPr>
            <p:cNvPr id="8500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it-IT" altLang="it-IT" sz="3600">
                  <a:solidFill>
                    <a:srgbClr val="FFFF00"/>
                  </a:solidFill>
                </a:rPr>
                <a:t>4</a:t>
              </a:r>
            </a:p>
          </p:txBody>
        </p:sp>
      </p:grp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93875"/>
            <a:ext cx="2713038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93875"/>
            <a:ext cx="38163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600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371600"/>
            <a:ext cx="70485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684213" y="57340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CC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87338" y="908050"/>
            <a:ext cx="8856662" cy="650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defTabSz="4953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sz="2600" dirty="0">
                <a:solidFill>
                  <a:srgbClr val="000000"/>
                </a:solidFill>
              </a:rPr>
              <a:t>PRODUZIONE ACS CON BOLLITORI ENERBOIL PLUS</a:t>
            </a:r>
            <a:endParaRPr lang="it-IT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6021" name="Group 27"/>
          <p:cNvGrpSpPr>
            <a:grpSpLocks/>
          </p:cNvGrpSpPr>
          <p:nvPr/>
        </p:nvGrpSpPr>
        <p:grpSpPr bwMode="auto">
          <a:xfrm>
            <a:off x="381000" y="115888"/>
            <a:ext cx="8382000" cy="685800"/>
            <a:chOff x="240" y="144"/>
            <a:chExt cx="5280" cy="432"/>
          </a:xfrm>
        </p:grpSpPr>
        <p:sp>
          <p:nvSpPr>
            <p:cNvPr id="86022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it-IT" altLang="it-IT" sz="3300"/>
                <a:t>  GAMMA HP_OWER </a:t>
              </a:r>
              <a:endParaRPr lang="it-IT" altLang="it-IT" sz="1700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it-IT" altLang="it-IT" sz="3600">
                  <a:solidFill>
                    <a:srgbClr val="FFFF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59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684213" y="57340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CC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87338" y="908050"/>
            <a:ext cx="8856662" cy="650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defTabSz="4953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sz="2600" dirty="0">
                <a:solidFill>
                  <a:srgbClr val="000000"/>
                </a:solidFill>
              </a:rPr>
              <a:t>PRODUZIONE ACS CON BOLLITORI ENERBOIL PLUS</a:t>
            </a:r>
            <a:endParaRPr lang="it-IT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7044" name="Group 27"/>
          <p:cNvGrpSpPr>
            <a:grpSpLocks/>
          </p:cNvGrpSpPr>
          <p:nvPr/>
        </p:nvGrpSpPr>
        <p:grpSpPr bwMode="auto">
          <a:xfrm>
            <a:off x="381000" y="115888"/>
            <a:ext cx="8382000" cy="685800"/>
            <a:chOff x="240" y="144"/>
            <a:chExt cx="5280" cy="432"/>
          </a:xfrm>
        </p:grpSpPr>
        <p:sp>
          <p:nvSpPr>
            <p:cNvPr id="8704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it-IT" altLang="it-IT" sz="3300"/>
                <a:t>  GAMMA HP_OWER </a:t>
              </a:r>
              <a:endParaRPr lang="it-IT" altLang="it-IT" sz="1700"/>
            </a:p>
          </p:txBody>
        </p:sp>
        <p:sp>
          <p:nvSpPr>
            <p:cNvPr id="8704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it-IT" altLang="it-IT" sz="3600">
                  <a:solidFill>
                    <a:srgbClr val="FFFF00"/>
                  </a:solidFill>
                </a:rPr>
                <a:t>4</a:t>
              </a:r>
            </a:p>
          </p:txBody>
        </p:sp>
      </p:grp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13451" r="59343"/>
          <a:stretch>
            <a:fillRect/>
          </a:stretch>
        </p:blipFill>
        <p:spPr bwMode="auto">
          <a:xfrm>
            <a:off x="179388" y="1773238"/>
            <a:ext cx="375126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/>
          <a:stretch>
            <a:fillRect/>
          </a:stretch>
        </p:blipFill>
        <p:spPr bwMode="auto">
          <a:xfrm>
            <a:off x="4403725" y="1697038"/>
            <a:ext cx="427196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9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792088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PARAMETRI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PAr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):  CONFIGURAZIONI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CnF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1268413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PREPARAZIONE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23" y="1963245"/>
            <a:ext cx="7893165" cy="489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9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792088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PARAMETRI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PAr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):  CONFIGURAZIONI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CnF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1268413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PREPARAZIONE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524000" y="2853110"/>
            <a:ext cx="6553200" cy="381000"/>
            <a:chOff x="960" y="1392"/>
            <a:chExt cx="4128" cy="24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LA SONDA BOLLITORE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0" y="3408735"/>
            <a:ext cx="6553200" cy="38100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IN MORSETTIERA ALIMENTAZIONE 3 VIE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505388" y="4005635"/>
            <a:ext cx="6553200" cy="575494"/>
            <a:chOff x="960" y="1392"/>
            <a:chExt cx="4128" cy="24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CONNETTERE IN MORSETTIERA  SONDA BOLLITORE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1505388" y="4797152"/>
            <a:ext cx="6553200" cy="596900"/>
            <a:chOff x="960" y="1392"/>
            <a:chExt cx="4128" cy="240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CONNETTERE IN MORSETTIERA ALIMENTAZIONE VALVOLA DEVITRICE 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1524000" y="2276872"/>
            <a:ext cx="6553200" cy="381000"/>
            <a:chOff x="960" y="1392"/>
            <a:chExt cx="4128" cy="24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CONFIGURAZIONE SISTEMA TRAMITE PARAMETRI H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1524000" y="5568280"/>
            <a:ext cx="6553200" cy="381000"/>
            <a:chOff x="960" y="1392"/>
            <a:chExt cx="4128" cy="240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IMPOSTARE SET POINT ACS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CONNESSIONI ELETTRICHE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57606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MORSETTIERA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6494" y="-1970670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052615" y="3685746"/>
            <a:ext cx="8091385" cy="2983343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 marL="609600" indent="-609600" defTabSz="449263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800100" indent="-342900" defTabSz="449263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257300" indent="-342900" defTabSz="449263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714500" indent="-342900" defTabSz="449263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171700" indent="-342900" defTabSz="449263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6289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30861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5433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40005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1800" b="1" dirty="0">
                <a:solidFill>
                  <a:srgbClr val="000000"/>
                </a:solidFill>
                <a:latin typeface="Arial" pitchFamily="34" charset="0"/>
              </a:rPr>
              <a:t>RISORSE I/O IN MORSETTIERA UTENTE</a:t>
            </a:r>
            <a:r>
              <a:rPr lang="it-IT" altLang="it-IT" sz="1800" dirty="0">
                <a:solidFill>
                  <a:srgbClr val="000000"/>
                </a:solidFill>
                <a:latin typeface="Arial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it-IT" altLang="it-IT" sz="1800" dirty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it-IT" altLang="it-IT" sz="1800" dirty="0">
                <a:solidFill>
                  <a:srgbClr val="000000"/>
                </a:solidFill>
                <a:latin typeface="Arial" pitchFamily="34" charset="0"/>
              </a:rPr>
              <a:t>2 USCITE A CONTATTO DI SCAMBIO (IN TENSIONE) </a:t>
            </a: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</a:rPr>
              <a:t>(12A, 230V)</a:t>
            </a:r>
            <a:endParaRPr lang="it-IT" altLang="it-IT" sz="1800" dirty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it-IT" altLang="it-IT" sz="1800" dirty="0">
                <a:solidFill>
                  <a:srgbClr val="000000"/>
                </a:solidFill>
                <a:latin typeface="Arial" pitchFamily="34" charset="0"/>
              </a:rPr>
              <a:t>5 USCITE DIGITALI (IN TENSIONE)</a:t>
            </a:r>
          </a:p>
          <a:p>
            <a:pPr algn="l">
              <a:spcBef>
                <a:spcPct val="0"/>
              </a:spcBef>
              <a:defRPr/>
            </a:pPr>
            <a:r>
              <a:rPr lang="it-IT" altLang="it-IT" sz="1800" dirty="0">
                <a:solidFill>
                  <a:srgbClr val="000000"/>
                </a:solidFill>
                <a:latin typeface="Arial" pitchFamily="34" charset="0"/>
              </a:rPr>
              <a:t>2 INGRESSI DIGITALI</a:t>
            </a:r>
          </a:p>
          <a:p>
            <a:pPr algn="l">
              <a:spcBef>
                <a:spcPct val="0"/>
              </a:spcBef>
              <a:defRPr/>
            </a:pPr>
            <a:r>
              <a:rPr lang="it-IT" altLang="it-IT" sz="1800" dirty="0">
                <a:solidFill>
                  <a:srgbClr val="000000"/>
                </a:solidFill>
                <a:latin typeface="Arial" pitchFamily="34" charset="0"/>
              </a:rPr>
              <a:t>1 INGRESSO 0-10V</a:t>
            </a:r>
          </a:p>
          <a:p>
            <a:pPr algn="l">
              <a:spcBef>
                <a:spcPct val="0"/>
              </a:spcBef>
              <a:defRPr/>
            </a:pPr>
            <a:endParaRPr lang="it-IT" altLang="it-IT" sz="18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1800" b="1" dirty="0" smtClean="0">
                <a:solidFill>
                  <a:srgbClr val="000000"/>
                </a:solidFill>
                <a:latin typeface="Arial" pitchFamily="34" charset="0"/>
              </a:rPr>
              <a:t>ALTRO</a:t>
            </a: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</a:rPr>
              <a:t>ALIMENTAZIONE 12 V TASTIERA REMOTA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</a:rPr>
              <a:t>SEGNALE MODBUS TASTIERA REMOTA</a:t>
            </a:r>
            <a:endParaRPr lang="it-IT" altLang="it-IT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it-IT" altLang="it-IT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algn="l">
              <a:spcBef>
                <a:spcPct val="0"/>
              </a:spcBef>
              <a:buNone/>
              <a:defRPr/>
            </a:pPr>
            <a:endParaRPr lang="it-IT" altLang="it-IT" sz="1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73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332656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PREPARAZIONE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57400" y="1979548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H10 </a:t>
            </a:r>
            <a:r>
              <a:rPr lang="it-IT" dirty="0"/>
              <a:t>= </a:t>
            </a:r>
            <a:r>
              <a:rPr lang="it-IT" dirty="0" smtClean="0"/>
              <a:t>1 (DEFAULT H10=0)</a:t>
            </a:r>
            <a:endParaRPr lang="it-IT" dirty="0"/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524000" y="1340768"/>
            <a:ext cx="6553200" cy="381000"/>
            <a:chOff x="960" y="1392"/>
            <a:chExt cx="4128" cy="24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FUNZIONE ACS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1547664" y="3595826"/>
            <a:ext cx="6979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H20 </a:t>
            </a:r>
            <a:r>
              <a:rPr lang="it-IT" dirty="0"/>
              <a:t>= </a:t>
            </a:r>
            <a:r>
              <a:rPr lang="it-IT" dirty="0" smtClean="0"/>
              <a:t>6  (DEFAULT H20=0), MORSETTI SAN-SAN</a:t>
            </a:r>
            <a:endParaRPr lang="it-IT" dirty="0"/>
          </a:p>
        </p:txBody>
      </p: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1535113" y="2853110"/>
            <a:ext cx="6553200" cy="381000"/>
            <a:chOff x="960" y="1392"/>
            <a:chExt cx="4128" cy="240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LA SONDA BOLLITORE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Group 21"/>
          <p:cNvGrpSpPr>
            <a:grpSpLocks/>
          </p:cNvGrpSpPr>
          <p:nvPr/>
        </p:nvGrpSpPr>
        <p:grpSpPr bwMode="auto">
          <a:xfrm>
            <a:off x="1535113" y="4436667"/>
            <a:ext cx="6553200" cy="720525"/>
            <a:chOff x="960" y="1301"/>
            <a:chExt cx="4128" cy="331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1296" y="1301"/>
              <a:ext cx="3792" cy="331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MORSETTIERA ALIMENTAZIONE 3 VIE (Già ABILITATO)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960" y="1301"/>
              <a:ext cx="231" cy="331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45" name="Rettangolo 44"/>
          <p:cNvSpPr/>
          <p:nvPr/>
        </p:nvSpPr>
        <p:spPr>
          <a:xfrm>
            <a:off x="2051720" y="5363924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H61 </a:t>
            </a:r>
            <a:r>
              <a:rPr lang="it-IT" dirty="0"/>
              <a:t>= </a:t>
            </a:r>
            <a:r>
              <a:rPr lang="it-IT" dirty="0" smtClean="0"/>
              <a:t>6  (DEFAULT H61=6), MORSETTI NC1,N1, NO1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38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332656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PREPARAZIONE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3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7262" y="-1529296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ttangolo 42"/>
          <p:cNvSpPr>
            <a:spLocks noChangeArrowheads="1"/>
          </p:cNvSpPr>
          <p:nvPr/>
        </p:nvSpPr>
        <p:spPr bwMode="auto">
          <a:xfrm>
            <a:off x="3330575" y="3501008"/>
            <a:ext cx="1223963" cy="1121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Rettangolo 40"/>
          <p:cNvSpPr>
            <a:spLocks noChangeArrowheads="1"/>
          </p:cNvSpPr>
          <p:nvPr/>
        </p:nvSpPr>
        <p:spPr bwMode="auto">
          <a:xfrm>
            <a:off x="6569076" y="3501008"/>
            <a:ext cx="865187" cy="1121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304504" y="4926359"/>
            <a:ext cx="279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VALVOLA 3 VIE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724128" y="49263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SONDA SANITARIO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043608" y="5412305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Commutazione valvola a 3 vie lato bollitore sanitario con fase al morsetto  N01</a:t>
            </a:r>
          </a:p>
          <a:p>
            <a:r>
              <a:rPr lang="it-IT" b="1" dirty="0"/>
              <a:t>Commutazione valvola a 3 vie lato “utenza” con fase al morsetto NC1</a:t>
            </a:r>
          </a:p>
        </p:txBody>
      </p:sp>
    </p:spTree>
    <p:extLst>
      <p:ext uri="{BB962C8B-B14F-4D97-AF65-F5344CB8AC3E}">
        <p14:creationId xmlns:p14="http://schemas.microsoft.com/office/powerpoint/2010/main" val="603634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188640"/>
            <a:ext cx="6629400" cy="648072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ABILITAZIONE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1052736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ACCUMULO COMBINATO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"/>
          <a:stretch/>
        </p:blipFill>
        <p:spPr bwMode="auto">
          <a:xfrm>
            <a:off x="0" y="1705198"/>
            <a:ext cx="9330966" cy="51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67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1019200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ACCUMULO COMBINATO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57400" y="2494637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H10 </a:t>
            </a:r>
            <a:r>
              <a:rPr lang="it-IT" dirty="0"/>
              <a:t>= </a:t>
            </a:r>
            <a:r>
              <a:rPr lang="it-IT" dirty="0" smtClean="0"/>
              <a:t>1 (DEFAULT H10=0)</a:t>
            </a:r>
            <a:endParaRPr lang="it-IT" dirty="0"/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524000" y="1855857"/>
            <a:ext cx="6553200" cy="381000"/>
            <a:chOff x="960" y="1392"/>
            <a:chExt cx="4128" cy="24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FUNZIONE ACS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1547664" y="3883684"/>
            <a:ext cx="6979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H20 </a:t>
            </a:r>
            <a:r>
              <a:rPr lang="it-IT" dirty="0"/>
              <a:t>= </a:t>
            </a:r>
            <a:r>
              <a:rPr lang="it-IT" dirty="0" smtClean="0"/>
              <a:t>6  (DEFAULT H20=0), MORSETTI SAN-SAN</a:t>
            </a:r>
            <a:endParaRPr lang="it-IT" dirty="0"/>
          </a:p>
        </p:txBody>
      </p: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1535113" y="3140968"/>
            <a:ext cx="6553200" cy="381000"/>
            <a:chOff x="960" y="1392"/>
            <a:chExt cx="4128" cy="240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LA SONDA BOLLITORE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38211" y="188640"/>
            <a:ext cx="6629400" cy="648072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ABILITAZIONE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560215" y="5251836"/>
            <a:ext cx="6979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H83 </a:t>
            </a:r>
            <a:r>
              <a:rPr lang="it-IT" dirty="0"/>
              <a:t>= </a:t>
            </a:r>
            <a:r>
              <a:rPr lang="it-IT" dirty="0" smtClean="0"/>
              <a:t> 1 (DEFAULT H83=0)</a:t>
            </a:r>
            <a:endParaRPr lang="it-IT" dirty="0"/>
          </a:p>
        </p:txBody>
      </p: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547664" y="4509120"/>
            <a:ext cx="6553200" cy="381000"/>
            <a:chOff x="960" y="1392"/>
            <a:chExt cx="4128" cy="24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FUNZIONE ACCUMULO COMBINATO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1043608" y="5746030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 La valvola 3 vie verrà mantenuta commutata lato accumulo sia in modalità riscaldamento, sia sanitario (morsetti NC1, N, N01)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20193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93610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SEGNALAZIONE STAGIONE IMPIANTO</a:t>
            </a:r>
            <a:endParaRPr lang="it-IT" altLang="it-IT" sz="2800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1379240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USCITA IN TENSIONE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-3054" r="17449" b="3054"/>
          <a:stretch/>
        </p:blipFill>
        <p:spPr bwMode="auto">
          <a:xfrm>
            <a:off x="1043608" y="2268862"/>
            <a:ext cx="6228462" cy="41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949958" y="3001090"/>
            <a:ext cx="1936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IMPIANTO </a:t>
            </a:r>
          </a:p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RAFFRESCAMENTO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71683" y="4452520"/>
            <a:ext cx="1757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IMPIANTO 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RISCALDAMENTO</a:t>
            </a:r>
          </a:p>
        </p:txBody>
      </p:sp>
    </p:spTree>
    <p:extLst>
      <p:ext uri="{BB962C8B-B14F-4D97-AF65-F5344CB8AC3E}">
        <p14:creationId xmlns:p14="http://schemas.microsoft.com/office/powerpoint/2010/main" val="262153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4680" y="-449176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40"/>
          <p:cNvSpPr>
            <a:spLocks noChangeArrowheads="1"/>
          </p:cNvSpPr>
          <p:nvPr/>
        </p:nvSpPr>
        <p:spPr bwMode="auto">
          <a:xfrm>
            <a:off x="5796136" y="4137924"/>
            <a:ext cx="792088" cy="5152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93610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SEGNALAZIONE STAGIONE IMPIANTO</a:t>
            </a:r>
            <a:endParaRPr lang="it-IT" altLang="it-IT" sz="2800" b="1" dirty="0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35113" y="1379240"/>
            <a:ext cx="6629400" cy="68160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USCITE IN TENSIONE CONFIGURABILI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7" name="Rettangolo 40"/>
          <p:cNvSpPr>
            <a:spLocks noChangeArrowheads="1"/>
          </p:cNvSpPr>
          <p:nvPr/>
        </p:nvSpPr>
        <p:spPr bwMode="auto">
          <a:xfrm>
            <a:off x="3707904" y="4653136"/>
            <a:ext cx="864096" cy="40608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ttangolo 40"/>
          <p:cNvSpPr>
            <a:spLocks noChangeArrowheads="1"/>
          </p:cNvSpPr>
          <p:nvPr/>
        </p:nvSpPr>
        <p:spPr bwMode="auto">
          <a:xfrm>
            <a:off x="6573206" y="4137924"/>
            <a:ext cx="792088" cy="5152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ttangolo 40"/>
          <p:cNvSpPr>
            <a:spLocks noChangeArrowheads="1"/>
          </p:cNvSpPr>
          <p:nvPr/>
        </p:nvSpPr>
        <p:spPr bwMode="auto">
          <a:xfrm>
            <a:off x="7373927" y="4137924"/>
            <a:ext cx="417030" cy="92129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043608" y="5746030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 Le uscite saranno in tensione per il funzionamento raffrescamento.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5271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1535113" y="2420888"/>
            <a:ext cx="6553200" cy="504056"/>
            <a:chOff x="960" y="1392"/>
            <a:chExt cx="4128" cy="24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MORSETTI AEHN-AEH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1547664" y="3573016"/>
            <a:ext cx="6553200" cy="381000"/>
            <a:chOff x="960" y="1392"/>
            <a:chExt cx="4128" cy="240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OPPURE ABILITAZIONE </a:t>
              </a:r>
              <a:r>
                <a:rPr lang="it-IT" altLang="it-IT" sz="1800" dirty="0">
                  <a:latin typeface="Arial" pitchFamily="34" charset="0"/>
                </a:rPr>
                <a:t>MORSETTI </a:t>
              </a:r>
              <a:r>
                <a:rPr lang="it-IT" altLang="it-IT" sz="1800" dirty="0" smtClean="0">
                  <a:latin typeface="Arial" pitchFamily="34" charset="0"/>
                </a:rPr>
                <a:t>NO1-N</a:t>
              </a:r>
              <a:endParaRPr lang="it-IT" altLang="it-IT" sz="1800" dirty="0">
                <a:latin typeface="Arial" pitchFamily="34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2051720" y="3068960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H58 </a:t>
            </a:r>
            <a:r>
              <a:rPr lang="it-IT" dirty="0"/>
              <a:t>= </a:t>
            </a:r>
            <a:r>
              <a:rPr lang="it-IT" dirty="0" smtClean="0"/>
              <a:t>31</a:t>
            </a:r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2051720" y="4149080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H61 = 31</a:t>
            </a:r>
            <a:endParaRPr lang="it-IT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93610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SEGNALAZIONE STAGIONE IMPIANTO</a:t>
            </a:r>
            <a:endParaRPr lang="it-IT" altLang="it-IT" sz="2800" b="1" dirty="0">
              <a:solidFill>
                <a:srgbClr val="FFFFFF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53649" y="1451248"/>
            <a:ext cx="6629400" cy="68160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USCITE IN TENSIONE CONFIGURABILI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547664" y="4643844"/>
            <a:ext cx="6553200" cy="381000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OPPURE ABILITAZIONE </a:t>
              </a:r>
              <a:r>
                <a:rPr lang="it-IT" altLang="it-IT" sz="1800" dirty="0">
                  <a:latin typeface="Arial" pitchFamily="34" charset="0"/>
                </a:rPr>
                <a:t>MORSETTI </a:t>
              </a:r>
              <a:r>
                <a:rPr lang="it-IT" altLang="it-IT" sz="1800" dirty="0" smtClean="0">
                  <a:latin typeface="Arial" pitchFamily="34" charset="0"/>
                </a:rPr>
                <a:t>DO4N-DO4</a:t>
              </a:r>
              <a:endParaRPr lang="it-IT" altLang="it-IT" sz="1800" dirty="0">
                <a:latin typeface="Arial" pitchFamily="34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2051720" y="5219908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H59 = 31</a:t>
            </a:r>
            <a:endParaRPr lang="it-IT" dirty="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1589730" y="5690055"/>
            <a:ext cx="6553200" cy="381000"/>
            <a:chOff x="960" y="1392"/>
            <a:chExt cx="4128" cy="240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OPPURE ABILITAZIONE </a:t>
              </a:r>
              <a:r>
                <a:rPr lang="it-IT" altLang="it-IT" sz="1800" dirty="0">
                  <a:latin typeface="Arial" pitchFamily="34" charset="0"/>
                </a:rPr>
                <a:t>MORSETTI </a:t>
              </a:r>
              <a:r>
                <a:rPr lang="it-IT" altLang="it-IT" sz="1800" dirty="0" smtClean="0">
                  <a:latin typeface="Arial" pitchFamily="34" charset="0"/>
                </a:rPr>
                <a:t>DO5N-DO5</a:t>
              </a:r>
              <a:endParaRPr lang="it-IT" altLang="it-IT" sz="1800" dirty="0">
                <a:latin typeface="Arial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40" name="Rettangolo 39"/>
          <p:cNvSpPr/>
          <p:nvPr/>
        </p:nvSpPr>
        <p:spPr>
          <a:xfrm>
            <a:off x="2093786" y="6266119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H60 = 31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998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91" y="1781333"/>
            <a:ext cx="7056040" cy="45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93610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ESTERNO ESTATE INVERNO </a:t>
            </a:r>
            <a:endParaRPr lang="it-IT" altLang="it-IT" sz="2800" b="1" dirty="0"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33262" y="3709438"/>
            <a:ext cx="260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COMANDO ESTATE/INVERNO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3491880" y="4869160"/>
            <a:ext cx="194421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tangolo 13"/>
          <p:cNvSpPr/>
          <p:nvPr/>
        </p:nvSpPr>
        <p:spPr bwMode="auto">
          <a:xfrm>
            <a:off x="5436096" y="4697603"/>
            <a:ext cx="288032" cy="3431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01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59632" y="260648"/>
            <a:ext cx="7340571" cy="72008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ESTERNO ESTATE INVERNO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24000" y="1247800"/>
            <a:ext cx="6553200" cy="381000"/>
            <a:chOff x="960" y="1392"/>
            <a:chExt cx="4128" cy="24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H76 = 1, DEFAULT = 0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pic>
        <p:nvPicPr>
          <p:cNvPr id="3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8114" y="702952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40"/>
          <p:cNvSpPr>
            <a:spLocks noChangeArrowheads="1"/>
          </p:cNvSpPr>
          <p:nvPr/>
        </p:nvSpPr>
        <p:spPr bwMode="auto">
          <a:xfrm>
            <a:off x="7735017" y="5736208"/>
            <a:ext cx="865187" cy="1121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524000" y="1751856"/>
            <a:ext cx="6553200" cy="381000"/>
            <a:chOff x="960" y="1392"/>
            <a:chExt cx="4128" cy="24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CONNESSIONE COMMUTATORE MORSETTI SW-SW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524000" y="2240035"/>
            <a:ext cx="6553200" cy="381000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CONTATTO CHIUSO: «COOL», RAFFRESCAMENTO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1524000" y="2810590"/>
            <a:ext cx="6553200" cy="381000"/>
            <a:chOff x="960" y="1392"/>
            <a:chExt cx="4128" cy="24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CONTATTO APERTO: «HEAT», RISCALDAMENTO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68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8998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DOPPIO SET POINT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SEt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>
                  <a:solidFill>
                    <a:srgbClr val="000000"/>
                  </a:solidFill>
                </a:rPr>
                <a:t>  </a:t>
              </a: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0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585120"/>
              </p:ext>
            </p:extLst>
          </p:nvPr>
        </p:nvGraphicFramePr>
        <p:xfrm>
          <a:off x="1331640" y="1196752"/>
          <a:ext cx="7272808" cy="2072994"/>
        </p:xfrm>
        <a:graphic>
          <a:graphicData uri="http://schemas.openxmlformats.org/drawingml/2006/table">
            <a:tbl>
              <a:tblPr/>
              <a:tblGrid>
                <a:gridCol w="2160240"/>
                <a:gridCol w="2448272"/>
                <a:gridCol w="2664296"/>
              </a:tblGrid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SET POINT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°C</a:t>
                      </a: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    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INVERNO HEA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ESTATE           COO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(35 –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57)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7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(5-18)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(25-45)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(7-23)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468006" y="3501008"/>
            <a:ext cx="6610788" cy="845312"/>
            <a:chOff x="960" y="1392"/>
            <a:chExt cx="4128" cy="24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PERMETTE DI GESTIRE 2 MANDATE A TEMPERATURE DIFFERENTI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468006" y="4581128"/>
            <a:ext cx="6610788" cy="864096"/>
            <a:chOff x="960" y="1392"/>
            <a:chExt cx="4128" cy="24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PERMETTE DI GESTIRE DEUMIDIFICAZIONE TRAMITE CIRCUITO DEDICATO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48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CONNESSIONI ELETTRICHE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57606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MORSETTIERA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6494" y="-1970670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42"/>
          <p:cNvSpPr>
            <a:spLocks noChangeArrowheads="1"/>
          </p:cNvSpPr>
          <p:nvPr/>
        </p:nvSpPr>
        <p:spPr bwMode="auto">
          <a:xfrm>
            <a:off x="1187624" y="3140968"/>
            <a:ext cx="2016224" cy="1121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92595" y="4378066"/>
            <a:ext cx="247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ALIMENTAZIONE (230 V L2-L3-N)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(400 V L1-L2-L3-N)</a:t>
            </a:r>
          </a:p>
        </p:txBody>
      </p:sp>
      <p:sp>
        <p:nvSpPr>
          <p:cNvPr id="21" name="Rettangolo 42"/>
          <p:cNvSpPr>
            <a:spLocks noChangeArrowheads="1"/>
          </p:cNvSpPr>
          <p:nvPr/>
        </p:nvSpPr>
        <p:spPr bwMode="auto">
          <a:xfrm>
            <a:off x="3313113" y="2575702"/>
            <a:ext cx="1223963" cy="3085546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574440" y="5892602"/>
            <a:ext cx="250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2 USCITE DIGITALI 230 v A CONTATTO DI SCAMBIO</a:t>
            </a:r>
          </a:p>
        </p:txBody>
      </p:sp>
      <p:sp>
        <p:nvSpPr>
          <p:cNvPr id="23" name="Rettangolo 42"/>
          <p:cNvSpPr>
            <a:spLocks noChangeArrowheads="1"/>
          </p:cNvSpPr>
          <p:nvPr/>
        </p:nvSpPr>
        <p:spPr bwMode="auto">
          <a:xfrm>
            <a:off x="4563244" y="2575632"/>
            <a:ext cx="1160884" cy="1121792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537076" y="3891070"/>
            <a:ext cx="1475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92D050"/>
                </a:solidFill>
              </a:rPr>
              <a:t>SEGNALE MODBUS + ALIMENTA-ZIONE TASTIERA REMOTA</a:t>
            </a:r>
          </a:p>
        </p:txBody>
      </p:sp>
      <p:sp>
        <p:nvSpPr>
          <p:cNvPr id="25" name="Rettangolo 42"/>
          <p:cNvSpPr>
            <a:spLocks noChangeArrowheads="1"/>
          </p:cNvSpPr>
          <p:nvPr/>
        </p:nvSpPr>
        <p:spPr bwMode="auto">
          <a:xfrm>
            <a:off x="5740182" y="3084093"/>
            <a:ext cx="1568121" cy="617771"/>
          </a:xfrm>
          <a:prstGeom prst="rect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529712" y="3948600"/>
            <a:ext cx="250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2 INGRESSI ANALOGICO / DIGITALI (ES. SONDA BOLLITORE, SONDA MANDATA ACQUA, UMIDOSTATO)</a:t>
            </a:r>
          </a:p>
        </p:txBody>
      </p:sp>
    </p:spTree>
    <p:extLst>
      <p:ext uri="{BB962C8B-B14F-4D97-AF65-F5344CB8AC3E}">
        <p14:creationId xmlns:p14="http://schemas.microsoft.com/office/powerpoint/2010/main" val="3807338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03648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DOPPIO SET POINT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524000" y="1844824"/>
            <a:ext cx="6553200" cy="504056"/>
            <a:chOff x="960" y="1392"/>
            <a:chExt cx="4128" cy="24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PARAMETRO H82: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2057400" y="2566645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H82 </a:t>
            </a:r>
            <a:r>
              <a:rPr lang="it-IT" dirty="0"/>
              <a:t>= </a:t>
            </a:r>
            <a:r>
              <a:rPr lang="it-IT" dirty="0" smtClean="0"/>
              <a:t>0 (DEFAULT) DOPPIO SET POINT CON CONTROLLO TOUCH SCREEN ESTERNO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2051720" y="3288466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H82 </a:t>
            </a:r>
            <a:r>
              <a:rPr lang="it-IT" dirty="0"/>
              <a:t>= </a:t>
            </a:r>
            <a:r>
              <a:rPr lang="it-IT" dirty="0" smtClean="0"/>
              <a:t>1 MODALITA’ CLASSICA</a:t>
            </a:r>
            <a:endParaRPr lang="it-IT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438998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DOPPIO SET POINT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SEt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051720" y="3707740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H82 </a:t>
            </a:r>
            <a:r>
              <a:rPr lang="it-IT" dirty="0"/>
              <a:t>= </a:t>
            </a:r>
            <a:r>
              <a:rPr lang="it-IT" dirty="0" smtClean="0"/>
              <a:t>2 DOPPIO SET POINT IN ESTATE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2051720" y="4077072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H82 </a:t>
            </a:r>
            <a:r>
              <a:rPr lang="it-IT" dirty="0"/>
              <a:t>= </a:t>
            </a:r>
            <a:r>
              <a:rPr lang="it-IT" dirty="0" smtClean="0"/>
              <a:t>3 DOPPIO SET POINT IN INVERNO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2051720" y="4726885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H82 </a:t>
            </a:r>
            <a:r>
              <a:rPr lang="it-IT" dirty="0"/>
              <a:t>= </a:t>
            </a:r>
            <a:r>
              <a:rPr lang="it-IT" dirty="0" smtClean="0"/>
              <a:t>4 DOPPIO SET POINT ATTIVO SIA IN INVERNO CHE IN ESTATE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216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8998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DOPPIO SET POINT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SEt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>
                  <a:solidFill>
                    <a:srgbClr val="000000"/>
                  </a:solidFill>
                </a:rPr>
                <a:t>  </a:t>
              </a: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0985"/>
            <a:ext cx="79565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9" b="4792"/>
          <a:stretch/>
        </p:blipFill>
        <p:spPr bwMode="auto">
          <a:xfrm>
            <a:off x="4352541" y="3699049"/>
            <a:ext cx="947067" cy="257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11960" y="4986894"/>
            <a:ext cx="3600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4800" dirty="0" smtClean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99732" y="3878899"/>
            <a:ext cx="276866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0" dirty="0" smtClean="0">
                <a:solidFill>
                  <a:schemeClr val="tx1"/>
                </a:solidFill>
              </a:rPr>
              <a:t>          </a:t>
            </a:r>
          </a:p>
        </p:txBody>
      </p:sp>
      <p:sp>
        <p:nvSpPr>
          <p:cNvPr id="14" name="Rettangolo 13"/>
          <p:cNvSpPr/>
          <p:nvPr/>
        </p:nvSpPr>
        <p:spPr bwMode="auto">
          <a:xfrm>
            <a:off x="1438998" y="2899097"/>
            <a:ext cx="288032" cy="3431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1583014" y="3242211"/>
            <a:ext cx="0" cy="174468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1727030" y="2539057"/>
            <a:ext cx="5293242" cy="531597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CasellaDiTesto 22"/>
          <p:cNvSpPr txBox="1"/>
          <p:nvPr/>
        </p:nvSpPr>
        <p:spPr>
          <a:xfrm>
            <a:off x="6156176" y="1890985"/>
            <a:ext cx="260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UMIDOSTATO O TERMOSTATO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03648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ESEMPIO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8998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DOPPIO SET POINT (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SEt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)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>
                  <a:solidFill>
                    <a:srgbClr val="000000"/>
                  </a:solidFill>
                </a:rPr>
                <a:t>  </a:t>
              </a: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0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63010"/>
              </p:ext>
            </p:extLst>
          </p:nvPr>
        </p:nvGraphicFramePr>
        <p:xfrm>
          <a:off x="1331640" y="1196752"/>
          <a:ext cx="7272808" cy="2072994"/>
        </p:xfrm>
        <a:graphic>
          <a:graphicData uri="http://schemas.openxmlformats.org/drawingml/2006/table">
            <a:tbl>
              <a:tblPr/>
              <a:tblGrid>
                <a:gridCol w="2160240"/>
                <a:gridCol w="2448272"/>
                <a:gridCol w="2664296"/>
              </a:tblGrid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SET POINT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°C</a:t>
                      </a: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    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INVERNO HEA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ESTATE           COO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(35 –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57)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7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(5-18)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(25-45)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(7-23)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468006" y="3501008"/>
            <a:ext cx="6858806" cy="504056"/>
            <a:chOff x="960" y="1392"/>
            <a:chExt cx="4128" cy="24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IMPOSTARE I DOPPI SET POINT 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457610" y="4149080"/>
            <a:ext cx="6858806" cy="720080"/>
            <a:chOff x="960" y="1392"/>
            <a:chExt cx="4128" cy="24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INGRESSO UMIDOSTATO/TERMOSTATO IN MORSETTIERA (SE-SE) TRAMITE PARAMETRO H44 = 26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475656" y="5013176"/>
            <a:ext cx="6858806" cy="989004"/>
            <a:chOff x="960" y="1392"/>
            <a:chExt cx="4128" cy="24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ABILITARE USCITA IN TENSIONE IN MORSETTIERA (DO5N-DO5) PER VALVOLA 3 VIE CON PARAMETRO H60=25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20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587152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CONNESSIONE MORSETTIERA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3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7262" y="-1529296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ttangolo 42"/>
          <p:cNvSpPr>
            <a:spLocks noChangeArrowheads="1"/>
          </p:cNvSpPr>
          <p:nvPr/>
        </p:nvSpPr>
        <p:spPr bwMode="auto">
          <a:xfrm>
            <a:off x="7002313" y="3001090"/>
            <a:ext cx="305991" cy="1121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Rettangolo 40"/>
          <p:cNvSpPr>
            <a:spLocks noChangeArrowheads="1"/>
          </p:cNvSpPr>
          <p:nvPr/>
        </p:nvSpPr>
        <p:spPr bwMode="auto">
          <a:xfrm>
            <a:off x="5751791" y="3501008"/>
            <a:ext cx="865187" cy="1121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157731" y="5771347"/>
            <a:ext cx="279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VALVOLA 3 VIE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195736" y="501317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TERMOSTATO / UMIDOSTATO</a:t>
            </a:r>
          </a:p>
        </p:txBody>
      </p:sp>
      <p:cxnSp>
        <p:nvCxnSpPr>
          <p:cNvPr id="12" name="Connettore 2 11"/>
          <p:cNvCxnSpPr/>
          <p:nvPr/>
        </p:nvCxnSpPr>
        <p:spPr bwMode="auto">
          <a:xfrm>
            <a:off x="7155308" y="4212180"/>
            <a:ext cx="657052" cy="155916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/>
          <p:nvPr/>
        </p:nvCxnSpPr>
        <p:spPr bwMode="auto">
          <a:xfrm flipH="1">
            <a:off x="4337002" y="4153647"/>
            <a:ext cx="1383724" cy="82502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64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Par. 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Reg:SET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POINT DINAMICO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619200" y="1124744"/>
            <a:ext cx="6553200" cy="381000"/>
            <a:chOff x="960" y="1392"/>
            <a:chExt cx="4128" cy="24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ABILITAZIONE: b08= 1 (DEFAULT = 0) 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619200" y="2099111"/>
            <a:ext cx="2500313" cy="550862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800" dirty="0">
                <a:solidFill>
                  <a:schemeClr val="bg1"/>
                </a:solidFill>
              </a:rPr>
              <a:t>  </a:t>
            </a:r>
            <a:r>
              <a:rPr lang="it-IT" altLang="it-IT" sz="2400" dirty="0" smtClean="0">
                <a:solidFill>
                  <a:schemeClr val="bg1"/>
                </a:solidFill>
              </a:rPr>
              <a:t>RAFFREDD.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672088" y="2099111"/>
            <a:ext cx="2500312" cy="550862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400" dirty="0" smtClean="0">
                <a:solidFill>
                  <a:schemeClr val="bg1"/>
                </a:solidFill>
              </a:rPr>
              <a:t>RISCALD.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85372" y="3496816"/>
            <a:ext cx="3567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b09 </a:t>
            </a:r>
            <a:r>
              <a:rPr lang="en-GB" dirty="0"/>
              <a:t>= offset in cooling.</a:t>
            </a:r>
            <a:endParaRPr lang="it-IT" dirty="0"/>
          </a:p>
          <a:p>
            <a:pPr lvl="0"/>
            <a:r>
              <a:rPr lang="en-GB" dirty="0" smtClean="0"/>
              <a:t>b11 </a:t>
            </a:r>
            <a:r>
              <a:rPr lang="en-GB" dirty="0"/>
              <a:t>= Set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esterna</a:t>
            </a:r>
            <a:r>
              <a:rPr lang="en-GB" dirty="0"/>
              <a:t> in cooling.</a:t>
            </a:r>
            <a:endParaRPr lang="it-IT" dirty="0"/>
          </a:p>
          <a:p>
            <a:pPr lvl="0"/>
            <a:r>
              <a:rPr lang="it-IT" dirty="0" smtClean="0"/>
              <a:t>b13 </a:t>
            </a:r>
            <a:r>
              <a:rPr lang="it-IT" dirty="0"/>
              <a:t>= Delta temperatura in </a:t>
            </a:r>
            <a:r>
              <a:rPr lang="it-IT" dirty="0" err="1"/>
              <a:t>cooling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364088" y="3501008"/>
            <a:ext cx="3568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b10 </a:t>
            </a:r>
            <a:r>
              <a:rPr lang="en-US" dirty="0"/>
              <a:t>= offset in heating.</a:t>
            </a:r>
            <a:endParaRPr lang="it-IT" dirty="0"/>
          </a:p>
          <a:p>
            <a:pPr lvl="0"/>
            <a:r>
              <a:rPr lang="en-GB" dirty="0" smtClean="0"/>
              <a:t>b12 </a:t>
            </a:r>
            <a:r>
              <a:rPr lang="en-GB" dirty="0"/>
              <a:t>= Set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esterna</a:t>
            </a:r>
            <a:r>
              <a:rPr lang="en-GB" dirty="0"/>
              <a:t> in heating.</a:t>
            </a:r>
            <a:endParaRPr lang="it-IT" dirty="0"/>
          </a:p>
          <a:p>
            <a:pPr lvl="0"/>
            <a:r>
              <a:rPr lang="it-IT" dirty="0" smtClean="0"/>
              <a:t>b14 </a:t>
            </a:r>
            <a:r>
              <a:rPr lang="it-IT" dirty="0"/>
              <a:t>= Delta temperatura in </a:t>
            </a:r>
            <a:r>
              <a:rPr lang="it-IT" dirty="0" err="1"/>
              <a:t>heating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10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SET POINT DINAMICO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56154" r="42383" b="7841"/>
          <a:stretch/>
        </p:blipFill>
        <p:spPr bwMode="auto">
          <a:xfrm>
            <a:off x="1538211" y="980729"/>
            <a:ext cx="7066237" cy="54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2755" y="1124744"/>
            <a:ext cx="4564856" cy="550862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400" dirty="0" smtClean="0">
                <a:solidFill>
                  <a:schemeClr val="bg1"/>
                </a:solidFill>
              </a:rPr>
              <a:t>ES. RISCALDAMENTO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11247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T. </a:t>
            </a:r>
            <a:r>
              <a:rPr lang="it-IT" sz="2000" dirty="0" smtClean="0"/>
              <a:t>Out H2O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71329" y="619620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T. </a:t>
            </a:r>
            <a:r>
              <a:rPr lang="it-IT" sz="2000" dirty="0" err="1" smtClean="0"/>
              <a:t>Ext</a:t>
            </a:r>
            <a:r>
              <a:rPr lang="it-IT" sz="2000" dirty="0" smtClean="0"/>
              <a:t>.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SET POINT DINAMICO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56154" r="42383" b="7841"/>
          <a:stretch/>
        </p:blipFill>
        <p:spPr bwMode="auto">
          <a:xfrm>
            <a:off x="1538211" y="980729"/>
            <a:ext cx="7066237" cy="54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602755" y="1124744"/>
            <a:ext cx="4564856" cy="550862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400" dirty="0" smtClean="0">
                <a:solidFill>
                  <a:schemeClr val="bg1"/>
                </a:solidFill>
              </a:rPr>
              <a:t>ES. RISCALDAMENTO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71329" y="619620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T. </a:t>
            </a:r>
            <a:r>
              <a:rPr lang="it-IT" sz="2000" dirty="0" err="1" smtClean="0"/>
              <a:t>Ext</a:t>
            </a:r>
            <a:r>
              <a:rPr lang="it-IT" sz="2000" dirty="0" smtClean="0"/>
              <a:t>.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11247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T. </a:t>
            </a:r>
            <a:r>
              <a:rPr lang="it-IT" sz="2000" dirty="0" smtClean="0"/>
              <a:t>Out H2O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93095" y="298021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b</a:t>
            </a:r>
            <a:r>
              <a:rPr lang="it-IT" sz="2000" dirty="0" smtClean="0">
                <a:solidFill>
                  <a:srgbClr val="FF0000"/>
                </a:solidFill>
              </a:rPr>
              <a:t>12 = 2° C 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5724128" y="3690824"/>
            <a:ext cx="161055" cy="2445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35813" y="3547275"/>
            <a:ext cx="197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Set Point 45°C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012160" y="521323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b14 = 13° C 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7812360" y="5213231"/>
            <a:ext cx="161055" cy="2445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316410" y="3310872"/>
            <a:ext cx="137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15° C 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981873" y="4026805"/>
            <a:ext cx="122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b10 = 10° C 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cxnSp>
        <p:nvCxnSpPr>
          <p:cNvPr id="5" name="Connettore 1 4"/>
          <p:cNvCxnSpPr>
            <a:endCxn id="20" idx="5"/>
          </p:cNvCxnSpPr>
          <p:nvPr/>
        </p:nvCxnSpPr>
        <p:spPr bwMode="auto">
          <a:xfrm flipH="1">
            <a:off x="7949829" y="3813104"/>
            <a:ext cx="23586" cy="160887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793181" y="5070375"/>
            <a:ext cx="197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Set Point 35°C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26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9" grpId="0"/>
      <p:bldP spid="20" grpId="0" animBg="1"/>
      <p:bldP spid="23" grpId="0"/>
      <p:bldP spid="24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1" y="2636912"/>
            <a:ext cx="5424499" cy="37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58841" y="2604422"/>
            <a:ext cx="1242774" cy="368014"/>
          </a:xfrm>
          <a:prstGeom prst="rect">
            <a:avLst/>
          </a:prstGeom>
          <a:blipFill rotWithShape="1">
            <a:blip r:embed="rId3"/>
            <a:stretch>
              <a:fillRect b="-1493"/>
            </a:stretch>
          </a:blipFill>
        </p:spPr>
        <p:txBody>
          <a:bodyPr lIns="80147" tIns="40074" rIns="80147" bIns="40074"/>
          <a:lstStyle/>
          <a:p>
            <a:pPr>
              <a:defRPr/>
            </a:pPr>
            <a:r>
              <a:rPr lang="it-IT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CasellaDiTesto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08550" y="5738722"/>
            <a:ext cx="1242774" cy="368014"/>
          </a:xfrm>
          <a:prstGeom prst="rect">
            <a:avLst/>
          </a:prstGeom>
          <a:blipFill rotWithShape="1">
            <a:blip r:embed="rId4"/>
            <a:stretch>
              <a:fillRect b="-3030"/>
            </a:stretch>
          </a:blipFill>
        </p:spPr>
        <p:txBody>
          <a:bodyPr lIns="80147" tIns="40074" rIns="80147" bIns="40074"/>
          <a:lstStyle/>
          <a:p>
            <a:pPr>
              <a:defRPr/>
            </a:pPr>
            <a:r>
              <a:rPr lang="it-IT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ESTERNO 0-10 V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619200" y="1700982"/>
            <a:ext cx="6553200" cy="381000"/>
            <a:chOff x="960" y="1392"/>
            <a:chExt cx="4128" cy="24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IMPOSTARE VALORE b15 (0-10), default = 5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619200" y="1124744"/>
            <a:ext cx="6553200" cy="381000"/>
            <a:chOff x="960" y="1392"/>
            <a:chExt cx="4128" cy="24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ABILITAZIONE: H21 =40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02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Immagin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/>
          <a:stretch/>
        </p:blipFill>
        <p:spPr bwMode="auto">
          <a:xfrm>
            <a:off x="1187624" y="1383540"/>
            <a:ext cx="7488831" cy="537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ESTERNO 0-10 V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98072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Esempio: b15= 6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63540" y="4090127"/>
            <a:ext cx="96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40°C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1615333"/>
            <a:ext cx="96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43°C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55776" y="5745759"/>
            <a:ext cx="96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37°C</a:t>
            </a:r>
          </a:p>
        </p:txBody>
      </p:sp>
    </p:spTree>
    <p:extLst>
      <p:ext uri="{BB962C8B-B14F-4D97-AF65-F5344CB8AC3E}">
        <p14:creationId xmlns:p14="http://schemas.microsoft.com/office/powerpoint/2010/main" val="51081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ESTERNO 0-10 V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98072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CONNESSIONE IN MORSETTIERA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6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7262" y="-1195571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40"/>
          <p:cNvSpPr>
            <a:spLocks noChangeArrowheads="1"/>
          </p:cNvSpPr>
          <p:nvPr/>
        </p:nvSpPr>
        <p:spPr bwMode="auto">
          <a:xfrm>
            <a:off x="8600204" y="3356992"/>
            <a:ext cx="432594" cy="155201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300192" y="528436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0 – 10 V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043608" y="5746030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In modalità COOL  il valore di b15 NON deve assumere valori tali per cui il set </a:t>
            </a:r>
            <a:r>
              <a:rPr lang="it-IT" b="1" dirty="0" err="1" smtClean="0"/>
              <a:t>point</a:t>
            </a:r>
            <a:r>
              <a:rPr lang="it-IT" b="1" dirty="0" smtClean="0"/>
              <a:t> possa scendere al di sotto dei 5°C , soglia attivazione antigelo.</a:t>
            </a:r>
            <a:endParaRPr lang="it-IT" b="1" dirty="0"/>
          </a:p>
        </p:txBody>
      </p:sp>
      <p:cxnSp>
        <p:nvCxnSpPr>
          <p:cNvPr id="3" name="Connettore 2 2"/>
          <p:cNvCxnSpPr/>
          <p:nvPr/>
        </p:nvCxnSpPr>
        <p:spPr bwMode="auto">
          <a:xfrm flipH="1">
            <a:off x="7668344" y="4581128"/>
            <a:ext cx="931860" cy="67895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950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CONNESSIONI ELETTRICHE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57606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MORSETTIERA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6494" y="-1970670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42"/>
          <p:cNvSpPr>
            <a:spLocks noChangeArrowheads="1"/>
          </p:cNvSpPr>
          <p:nvPr/>
        </p:nvSpPr>
        <p:spPr bwMode="auto">
          <a:xfrm>
            <a:off x="7845850" y="3108546"/>
            <a:ext cx="708779" cy="68215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ttangolo 42"/>
          <p:cNvSpPr>
            <a:spLocks noChangeArrowheads="1"/>
          </p:cNvSpPr>
          <p:nvPr/>
        </p:nvSpPr>
        <p:spPr bwMode="auto">
          <a:xfrm>
            <a:off x="8597182" y="2575703"/>
            <a:ext cx="417517" cy="1915966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ttangolo 42"/>
          <p:cNvSpPr>
            <a:spLocks noChangeArrowheads="1"/>
          </p:cNvSpPr>
          <p:nvPr/>
        </p:nvSpPr>
        <p:spPr bwMode="auto">
          <a:xfrm>
            <a:off x="7308303" y="2593020"/>
            <a:ext cx="537547" cy="1121792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ttangolo 42"/>
          <p:cNvSpPr>
            <a:spLocks noChangeArrowheads="1"/>
          </p:cNvSpPr>
          <p:nvPr/>
        </p:nvSpPr>
        <p:spPr bwMode="auto">
          <a:xfrm>
            <a:off x="5740182" y="2575703"/>
            <a:ext cx="1568121" cy="560826"/>
          </a:xfrm>
          <a:prstGeom prst="rect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 flipH="1">
            <a:off x="1403648" y="3136529"/>
            <a:ext cx="4336534" cy="1156567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1043608" y="4339270"/>
            <a:ext cx="236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2 USCITE DIGITALI 230 V</a:t>
            </a:r>
          </a:p>
        </p:txBody>
      </p:sp>
      <p:cxnSp>
        <p:nvCxnSpPr>
          <p:cNvPr id="18" name="Connettore 2 17"/>
          <p:cNvCxnSpPr/>
          <p:nvPr/>
        </p:nvCxnSpPr>
        <p:spPr bwMode="auto">
          <a:xfrm flipH="1">
            <a:off x="5139307" y="3714812"/>
            <a:ext cx="2188499" cy="290252"/>
          </a:xfrm>
          <a:prstGeom prst="straightConnector1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3671527" y="4168504"/>
            <a:ext cx="2362767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92D050"/>
                </a:solidFill>
              </a:rPr>
              <a:t>USCITA DIGITALE 230 V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159499" y="468071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INGRESSO SEGNALE 0-10</a:t>
            </a:r>
          </a:p>
        </p:txBody>
      </p:sp>
      <p:cxnSp>
        <p:nvCxnSpPr>
          <p:cNvPr id="29" name="Connettore 2 28"/>
          <p:cNvCxnSpPr/>
          <p:nvPr/>
        </p:nvCxnSpPr>
        <p:spPr bwMode="auto">
          <a:xfrm flipH="1">
            <a:off x="5740182" y="3878252"/>
            <a:ext cx="2427430" cy="185500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CasellaDiTesto 29"/>
          <p:cNvSpPr txBox="1"/>
          <p:nvPr/>
        </p:nvSpPr>
        <p:spPr>
          <a:xfrm>
            <a:off x="4599724" y="5817514"/>
            <a:ext cx="247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INGRESSO DIGITALE </a:t>
            </a:r>
          </a:p>
        </p:txBody>
      </p:sp>
    </p:spTree>
    <p:extLst>
      <p:ext uri="{BB962C8B-B14F-4D97-AF65-F5344CB8AC3E}">
        <p14:creationId xmlns:p14="http://schemas.microsoft.com/office/powerpoint/2010/main" val="315102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ATTIVAZIONE: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057400" y="2494637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P03 </a:t>
            </a:r>
            <a:r>
              <a:rPr lang="it-IT" dirty="0"/>
              <a:t>= </a:t>
            </a:r>
            <a:r>
              <a:rPr lang="it-IT" dirty="0" smtClean="0"/>
              <a:t>1 (DEFAULT)</a:t>
            </a:r>
            <a:endParaRPr lang="it-IT" dirty="0"/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524000" y="1855857"/>
            <a:ext cx="6553200" cy="381000"/>
            <a:chOff x="960" y="1392"/>
            <a:chExt cx="4128" cy="24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CHIAMATA DA TERMOREGOLATORE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1535113" y="3140968"/>
            <a:ext cx="6553200" cy="720080"/>
            <a:chOff x="960" y="1392"/>
            <a:chExt cx="4128" cy="24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CHIAMATA DA TERMOREGOLATORE CON ATTIVAZIONE PERIODICA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1547664" y="4920208"/>
            <a:ext cx="6553200" cy="381000"/>
            <a:chOff x="960" y="1392"/>
            <a:chExt cx="4128" cy="240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FUNZIONAMENTO IN CONTINUO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2051720" y="4067780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P03 </a:t>
            </a:r>
            <a:r>
              <a:rPr lang="it-IT" dirty="0"/>
              <a:t>= </a:t>
            </a:r>
            <a:r>
              <a:rPr lang="it-IT" dirty="0" smtClean="0"/>
              <a:t>1, P16=? , P17=?</a:t>
            </a:r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2051720" y="5723964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P03 </a:t>
            </a:r>
            <a:r>
              <a:rPr lang="it-IT" dirty="0"/>
              <a:t>= </a:t>
            </a:r>
            <a:r>
              <a:rPr lang="it-IT" dirty="0" smtClean="0"/>
              <a:t>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313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55157" y="260648"/>
            <a:ext cx="2840779" cy="1008112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155157" y="1508967"/>
            <a:ext cx="2840779" cy="899002"/>
            <a:chOff x="960" y="1392"/>
            <a:chExt cx="4128" cy="24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b="1" dirty="0" smtClean="0">
                  <a:latin typeface="Arial" pitchFamily="34" charset="0"/>
                </a:rPr>
                <a:t>CHIAMATA DA TERMOREGOLATORE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pic>
        <p:nvPicPr>
          <p:cNvPr id="19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2"/>
          <a:stretch>
            <a:fillRect/>
          </a:stretch>
        </p:blipFill>
        <p:spPr bwMode="auto">
          <a:xfrm>
            <a:off x="4235705" y="-130498"/>
            <a:ext cx="4908295" cy="69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187624" y="2602006"/>
            <a:ext cx="2840779" cy="899002"/>
            <a:chOff x="960" y="1392"/>
            <a:chExt cx="4128" cy="24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1. RITARDO DI 140secondi tra richiesta e circolatore on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5292080" y="69763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5292080" y="620688"/>
            <a:ext cx="50405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asellaDiTesto 4"/>
          <p:cNvSpPr txBox="1"/>
          <p:nvPr/>
        </p:nvSpPr>
        <p:spPr>
          <a:xfrm>
            <a:off x="5601460" y="620688"/>
            <a:ext cx="1946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5400" dirty="0" smtClean="0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603483" y="515719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1187624" y="3645024"/>
            <a:ext cx="2840779" cy="648072"/>
            <a:chOff x="960" y="1392"/>
            <a:chExt cx="4128" cy="240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Commutazione 4 vie lato idraulico</a:t>
              </a: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43" name="Group 21"/>
          <p:cNvGrpSpPr>
            <a:grpSpLocks/>
          </p:cNvGrpSpPr>
          <p:nvPr/>
        </p:nvGrpSpPr>
        <p:grpSpPr bwMode="auto">
          <a:xfrm>
            <a:off x="1187624" y="4402206"/>
            <a:ext cx="2840779" cy="899002"/>
            <a:chOff x="960" y="1392"/>
            <a:chExt cx="4128" cy="240"/>
          </a:xfrm>
        </p:grpSpPr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>
                  <a:latin typeface="Arial" pitchFamily="34" charset="0"/>
                </a:rPr>
                <a:t>2</a:t>
              </a:r>
              <a:r>
                <a:rPr lang="it-IT" altLang="it-IT" sz="1800" dirty="0" smtClean="0">
                  <a:latin typeface="Arial" pitchFamily="34" charset="0"/>
                </a:rPr>
                <a:t>. RITARDO DI 120secondi circolatore on e compressore on</a:t>
              </a: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1187624" y="5445223"/>
            <a:ext cx="2840779" cy="1223865"/>
            <a:chOff x="960" y="1392"/>
            <a:chExt cx="4128" cy="240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3. RITARDO DI 120secondi tra compressore off e circolatore off </a:t>
              </a:r>
              <a:r>
                <a:rPr lang="it-IT" altLang="it-IT" sz="1800" dirty="0" smtClean="0">
                  <a:solidFill>
                    <a:srgbClr val="FF0000"/>
                  </a:solidFill>
                  <a:latin typeface="Arial" pitchFamily="34" charset="0"/>
                </a:rPr>
                <a:t>(P02=60)</a:t>
              </a:r>
              <a:endParaRPr lang="it-IT" altLang="it-IT" sz="1800" dirty="0" smtClean="0">
                <a:latin typeface="Arial" pitchFamily="34" charset="0"/>
              </a:endParaRPr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49" name="CasellaDiTesto 48"/>
          <p:cNvSpPr txBox="1"/>
          <p:nvPr/>
        </p:nvSpPr>
        <p:spPr>
          <a:xfrm>
            <a:off x="7209719" y="5060503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6677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ATTIVAZIONE: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470955" y="3933056"/>
            <a:ext cx="6553200" cy="648072"/>
            <a:chOff x="960" y="1392"/>
            <a:chExt cx="4128" cy="24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P17: TEMPO FUNZIONAMENTO POMPA IN MODALITA’ PERIODICA (SECONDI)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1475535" y="1839478"/>
            <a:ext cx="6553200" cy="720080"/>
            <a:chOff x="960" y="1392"/>
            <a:chExt cx="4128" cy="24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CHIAMATA DA TERMOREGOLATORE CON ATTIVAZIONE PERIODICA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1470955" y="3356992"/>
            <a:ext cx="6553200" cy="381000"/>
            <a:chOff x="960" y="1392"/>
            <a:chExt cx="4128" cy="240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P16: INTERVALLO TRA 2 ATTIVAZIONI (MINUTI)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1992142" y="2766290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P03 </a:t>
            </a:r>
            <a:r>
              <a:rPr lang="it-IT" dirty="0"/>
              <a:t>= </a:t>
            </a:r>
            <a:r>
              <a:rPr lang="it-IT" dirty="0" smtClean="0"/>
              <a:t>1, P16=? , P17=?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789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ESEMPIO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1562885" y="1839478"/>
            <a:ext cx="6553200" cy="720080"/>
            <a:chOff x="960" y="1392"/>
            <a:chExt cx="4128" cy="24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CHIAMATA DA TERMOREGOLATORE CON ATTIVAZIONE PERIODICA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2079492" y="2766290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P03 </a:t>
            </a:r>
            <a:r>
              <a:rPr lang="it-IT" dirty="0"/>
              <a:t>= </a:t>
            </a:r>
            <a:r>
              <a:rPr lang="it-IT" dirty="0" smtClean="0"/>
              <a:t>1, P16=600 , P17=5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475535" y="37890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ES. Termoregolatore off, dopo 10 ore di fermo pompa (P16= 600), la stessa si attiva 5 secondi (P17). Se trascorrono ancora 10 ore senza richiesta da termoregolatore, la pompa si riattiva 5 secondi.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6462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SEMPRE ATTIVO SE: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1524000" y="1989266"/>
            <a:ext cx="6553200" cy="381000"/>
            <a:chOff x="960" y="1392"/>
            <a:chExt cx="4128" cy="24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FUNZIONE ANTIGELO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76311" y="3717032"/>
            <a:ext cx="6553200" cy="381000"/>
            <a:chOff x="960" y="1392"/>
            <a:chExt cx="4128" cy="24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RESISTENZE ANTIGELO ATTIVE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43" name="Rettangolo 42"/>
          <p:cNvSpPr/>
          <p:nvPr/>
        </p:nvSpPr>
        <p:spPr>
          <a:xfrm>
            <a:off x="1992142" y="2492896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P04 </a:t>
            </a:r>
            <a:r>
              <a:rPr lang="it-IT" dirty="0"/>
              <a:t>= </a:t>
            </a:r>
            <a:r>
              <a:rPr lang="it-IT" dirty="0" smtClean="0"/>
              <a:t>5, P0</a:t>
            </a:r>
            <a:r>
              <a:rPr lang="it-IT" dirty="0" smtClean="0">
                <a:solidFill>
                  <a:srgbClr val="00B0F0"/>
                </a:solidFill>
              </a:rPr>
              <a:t>5</a:t>
            </a:r>
            <a:r>
              <a:rPr lang="it-IT" dirty="0" smtClean="0"/>
              <a:t>= 2 (ISTERESI ANTIGELO)</a:t>
            </a:r>
            <a:endParaRPr lang="it-IT" dirty="0"/>
          </a:p>
        </p:txBody>
      </p:sp>
      <p:sp>
        <p:nvSpPr>
          <p:cNvPr id="45" name="Rettangolo 44"/>
          <p:cNvSpPr/>
          <p:nvPr/>
        </p:nvSpPr>
        <p:spPr>
          <a:xfrm>
            <a:off x="1475535" y="285293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ES. Se la temperatura di mandata &lt; 5°C, si attiva il circolatore per T=4°C e si spegne se SI RAGGIUNGE T=7°C</a:t>
            </a:r>
            <a:endParaRPr lang="it-IT" b="1" dirty="0"/>
          </a:p>
        </p:txBody>
      </p:sp>
      <p:sp>
        <p:nvSpPr>
          <p:cNvPr id="46" name="Rettangolo 45"/>
          <p:cNvSpPr/>
          <p:nvPr/>
        </p:nvSpPr>
        <p:spPr>
          <a:xfrm>
            <a:off x="1627935" y="4294837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Kit resistenze su scambiatore a </a:t>
            </a:r>
            <a:r>
              <a:rPr lang="it-IT" b="1" dirty="0" err="1" smtClean="0"/>
              <a:t>piastre+base</a:t>
            </a:r>
            <a:r>
              <a:rPr lang="it-IT" b="1" dirty="0" smtClean="0"/>
              <a:t> </a:t>
            </a:r>
            <a:r>
              <a:rPr lang="it-IT" b="1" dirty="0" err="1" smtClean="0"/>
              <a:t>unita’</a:t>
            </a:r>
            <a:r>
              <a:rPr lang="it-IT" b="1" dirty="0" smtClean="0"/>
              <a:t> esterna</a:t>
            </a:r>
          </a:p>
          <a:p>
            <a:r>
              <a:rPr lang="it-IT" b="1" dirty="0" smtClean="0"/>
              <a:t>Comando accensione parametro r02/r03, isteresi con parametro r06</a:t>
            </a:r>
            <a:endParaRPr lang="it-IT" b="1" dirty="0"/>
          </a:p>
        </p:txBody>
      </p:sp>
      <p:grpSp>
        <p:nvGrpSpPr>
          <p:cNvPr id="47" name="Group 21"/>
          <p:cNvGrpSpPr>
            <a:grpSpLocks/>
          </p:cNvGrpSpPr>
          <p:nvPr/>
        </p:nvGrpSpPr>
        <p:grpSpPr bwMode="auto">
          <a:xfrm>
            <a:off x="1596129" y="5294083"/>
            <a:ext cx="6553200" cy="381000"/>
            <a:chOff x="960" y="1392"/>
            <a:chExt cx="4128" cy="240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SBRINAMENTO</a:t>
              </a: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51" name="Rettangolo 50"/>
          <p:cNvSpPr/>
          <p:nvPr/>
        </p:nvSpPr>
        <p:spPr>
          <a:xfrm>
            <a:off x="1547664" y="584387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Commutazione valvole sempre su impianto (no ACS)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2177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DISATTIVATO SE: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1524000" y="2853110"/>
            <a:ext cx="6553200" cy="381000"/>
            <a:chOff x="960" y="1392"/>
            <a:chExt cx="4128" cy="240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TERMOREGOLATORE OFF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1524000" y="3408735"/>
            <a:ext cx="6553200" cy="381000"/>
            <a:chOff x="960" y="1392"/>
            <a:chExt cx="4128" cy="240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ALLARME FLUSSOSTATO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1524000" y="2276872"/>
            <a:ext cx="6553200" cy="381000"/>
            <a:chOff x="960" y="1392"/>
            <a:chExt cx="4128" cy="240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UNITA’ OFF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57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REGOLAZIONE PROPORZIONALE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9" name="Gra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b="6010"/>
          <a:stretch>
            <a:fillRect/>
          </a:stretch>
        </p:blipFill>
        <p:spPr bwMode="auto">
          <a:xfrm>
            <a:off x="1835696" y="1700809"/>
            <a:ext cx="6696744" cy="496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REGOLAZIONE PROPORZIONALE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0" y="1855857"/>
            <a:ext cx="6553200" cy="38100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P07 = VELOCITA’ MAX POMPA (100%)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1524000" y="2399928"/>
            <a:ext cx="6553200" cy="381000"/>
            <a:chOff x="960" y="1392"/>
            <a:chExt cx="4128" cy="240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P08 = VELOCITA’ MIN POMPA (85%)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547664" y="2975992"/>
            <a:ext cx="6553200" cy="381000"/>
            <a:chOff x="960" y="1392"/>
            <a:chExt cx="4128" cy="24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P09 = </a:t>
              </a:r>
              <a:r>
                <a:rPr lang="el-GR" altLang="it-IT" sz="1800" dirty="0" smtClean="0">
                  <a:latin typeface="Arial" pitchFamily="34" charset="0"/>
                </a:rPr>
                <a:t>Δ</a:t>
              </a:r>
              <a:r>
                <a:rPr lang="it-IT" altLang="it-IT" sz="1800" dirty="0" smtClean="0">
                  <a:latin typeface="Arial" pitchFamily="34" charset="0"/>
                </a:rPr>
                <a:t>T IN/OUT ACQUA MANDATA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1547664" y="3552056"/>
            <a:ext cx="6553200" cy="381000"/>
            <a:chOff x="960" y="1392"/>
            <a:chExt cx="4128" cy="24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P10 = </a:t>
              </a:r>
              <a:r>
                <a:rPr lang="el-GR" altLang="it-IT" sz="1800" dirty="0" smtClean="0">
                  <a:latin typeface="Arial" pitchFamily="34" charset="0"/>
                </a:rPr>
                <a:t>Δ</a:t>
              </a:r>
              <a:r>
                <a:rPr lang="it-IT" altLang="it-IT" sz="1800" dirty="0">
                  <a:latin typeface="Arial" pitchFamily="34" charset="0"/>
                </a:rPr>
                <a:t>p</a:t>
              </a:r>
              <a:r>
                <a:rPr lang="it-IT" altLang="it-IT" sz="1800" dirty="0" smtClean="0">
                  <a:latin typeface="Arial" pitchFamily="34" charset="0"/>
                </a:rPr>
                <a:t> POMPA MODULANTE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35" name="Rettangolo 34"/>
          <p:cNvSpPr/>
          <p:nvPr/>
        </p:nvSpPr>
        <p:spPr>
          <a:xfrm>
            <a:off x="1547664" y="5474547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N.B: La pompa sarà al 100% per la produzione ACS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2198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CIRCOLATORE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REGOLAZIONE PROPORZIONALE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9" name="Gra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b="6010"/>
          <a:stretch>
            <a:fillRect/>
          </a:stretch>
        </p:blipFill>
        <p:spPr bwMode="auto">
          <a:xfrm>
            <a:off x="1835696" y="1700808"/>
            <a:ext cx="6696744" cy="496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339752" y="25241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486916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85%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276847" y="513077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it-IT" sz="2800" dirty="0" smtClean="0">
                <a:solidFill>
                  <a:srgbClr val="FF0000"/>
                </a:solidFill>
              </a:rPr>
              <a:t>T 4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987824" y="17008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it-IT" sz="2800" dirty="0" smtClean="0">
                <a:solidFill>
                  <a:srgbClr val="FF0000"/>
                </a:solidFill>
              </a:rPr>
              <a:t>T 5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99945" y="17412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it-IT" sz="2800" dirty="0" smtClean="0">
                <a:solidFill>
                  <a:srgbClr val="FF0000"/>
                </a:solidFill>
              </a:rPr>
              <a:t>T 9</a:t>
            </a:r>
          </a:p>
        </p:txBody>
      </p:sp>
    </p:spTree>
    <p:extLst>
      <p:ext uri="{BB962C8B-B14F-4D97-AF65-F5344CB8AC3E}">
        <p14:creationId xmlns:p14="http://schemas.microsoft.com/office/powerpoint/2010/main" val="403042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94268" y="443136"/>
            <a:ext cx="6673343" cy="1257672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GESTIONE DI FONTI IN INTEGRAZIONE E/O SOSTITUZIONE IN MODALITA’ POMPA DI CALORE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1494268" y="3224009"/>
            <a:ext cx="6553200" cy="381000"/>
            <a:chOff x="960" y="1392"/>
            <a:chExt cx="4128" cy="24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RESISTENZA IMPIANTO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494268" y="3768080"/>
            <a:ext cx="6553200" cy="381000"/>
            <a:chOff x="960" y="1392"/>
            <a:chExt cx="4128" cy="24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RESISTENZA BOLLITORE SANITARIO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1507767" y="4344144"/>
            <a:ext cx="6553200" cy="381000"/>
            <a:chOff x="960" y="1392"/>
            <a:chExt cx="4128" cy="240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RESISTENZA ACCUMULO COMBINATO RISC + ACS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1507767" y="4920208"/>
            <a:ext cx="6553200" cy="381000"/>
            <a:chOff x="960" y="1392"/>
            <a:chExt cx="4128" cy="240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CALDAIA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38211" y="217132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CONFIGURAZIONE INTERVENTO DI: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1538211" y="5551265"/>
            <a:ext cx="6553200" cy="381000"/>
            <a:chOff x="960" y="1392"/>
            <a:chExt cx="4128" cy="240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CALDAIA + RESISTENZE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58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MORSETTIERA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COMANDO ESTERNO ON-OFF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24000" y="1124744"/>
            <a:ext cx="6553200" cy="381000"/>
            <a:chOff x="960" y="1392"/>
            <a:chExt cx="4128" cy="24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CONTATTO ABILITATO DI DEFAULT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pic>
        <p:nvPicPr>
          <p:cNvPr id="3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7261" y="-1169256"/>
            <a:ext cx="2601613" cy="848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ttore 1 38"/>
          <p:cNvCxnSpPr/>
          <p:nvPr/>
        </p:nvCxnSpPr>
        <p:spPr bwMode="auto">
          <a:xfrm>
            <a:off x="7956376" y="3573016"/>
            <a:ext cx="0" cy="129614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ttore 1 41"/>
          <p:cNvCxnSpPr/>
          <p:nvPr/>
        </p:nvCxnSpPr>
        <p:spPr bwMode="auto">
          <a:xfrm>
            <a:off x="8460432" y="3573016"/>
            <a:ext cx="0" cy="129614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ttore 1 42"/>
          <p:cNvCxnSpPr/>
          <p:nvPr/>
        </p:nvCxnSpPr>
        <p:spPr bwMode="auto">
          <a:xfrm>
            <a:off x="7956376" y="4869160"/>
            <a:ext cx="5040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ttangolo 47"/>
          <p:cNvSpPr/>
          <p:nvPr/>
        </p:nvSpPr>
        <p:spPr>
          <a:xfrm>
            <a:off x="1017104" y="5109947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 CON CONTATTO ON/OFF APERTO, IL DISPLAY VISUALIZZERA’ E00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1684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CALDAIA  +  RESISTENZE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4050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PRIORITA’ E UTILIZZO CALDAIA 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24000" y="1844823"/>
            <a:ext cx="6553200" cy="504057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PARAMETRO r23 (DEFAULT =0) CALDAIA  ASSENTE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2057400" y="2348880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= 1 UTILIZZO CALDAIA SOLO SU IMPIANTO (RESISTENZE PRIORITARIE)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2051720" y="3070701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</a:t>
            </a:r>
            <a:r>
              <a:rPr lang="it-IT" dirty="0"/>
              <a:t>= </a:t>
            </a:r>
            <a:r>
              <a:rPr lang="it-IT" dirty="0" smtClean="0"/>
              <a:t>2 UTILIZZO CALDAIA SOLO SU SANITARIO (RESISTENZE PRIORITARIE)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2051720" y="3787299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</a:t>
            </a:r>
            <a:r>
              <a:rPr lang="it-IT" dirty="0"/>
              <a:t>= </a:t>
            </a:r>
            <a:r>
              <a:rPr lang="it-IT" dirty="0" smtClean="0"/>
              <a:t>3 UTILIZZO CALDAIA SIA SU IMPIANTO SIA SU ACS (RESISTENZE PRIORITARIE)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2051720" y="4509120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</a:t>
            </a:r>
            <a:r>
              <a:rPr lang="it-IT" dirty="0"/>
              <a:t>= </a:t>
            </a:r>
            <a:r>
              <a:rPr lang="it-IT" dirty="0" smtClean="0"/>
              <a:t>4 UTILIZZO CALDAIA SOLO SU IMPIANTO (RESISTENZE NON PRIORITARIE)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2051720" y="5158933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</a:t>
            </a:r>
            <a:r>
              <a:rPr lang="it-IT" dirty="0"/>
              <a:t>= </a:t>
            </a:r>
            <a:r>
              <a:rPr lang="it-IT" dirty="0" smtClean="0"/>
              <a:t>5 UTILIZZO CALDAIA SOLO SU SANITARIO (RESISTENZE NON PRIORITARIE)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2051719" y="5879013"/>
            <a:ext cx="6115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</a:t>
            </a:r>
            <a:r>
              <a:rPr lang="it-IT" dirty="0"/>
              <a:t>= </a:t>
            </a:r>
            <a:r>
              <a:rPr lang="it-IT" dirty="0" smtClean="0"/>
              <a:t>6 UTILIZZO CALDAIA SIA SU IMPIANTO SIA SU ACS (RESISTENZE NON PRIORITARIE)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90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FASCE DI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1065213" y="2636912"/>
            <a:ext cx="1058515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1065212" y="4293096"/>
            <a:ext cx="1058515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1065213" y="5229200"/>
            <a:ext cx="1058515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7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FASCE DI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 bwMode="auto">
          <a:xfrm>
            <a:off x="1115616" y="1844824"/>
            <a:ext cx="7812360" cy="1296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92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825624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FASCIA DI FUNZIONAMENTO 1: POMPA DI CALORE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524000" y="2204864"/>
            <a:ext cx="6553200" cy="504057"/>
            <a:chOff x="960" y="1392"/>
            <a:chExt cx="4128" cy="24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INTERVENTO CALDAIA E/O RESISTENZE SOLO SE: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2057400" y="2924945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POMPA DI CALORE IN BLOCCO ALLARME + SET POINT NON SODDISFATTO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547664" y="3789039"/>
            <a:ext cx="6553200" cy="504057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SET POINT NON SODDISFATTO: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2051720" y="4510861"/>
            <a:ext cx="6092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r11= </a:t>
            </a:r>
            <a:r>
              <a:rPr lang="el-GR" dirty="0" smtClean="0"/>
              <a:t>Δ</a:t>
            </a:r>
            <a:r>
              <a:rPr lang="it-IT" dirty="0" smtClean="0"/>
              <a:t>T set </a:t>
            </a:r>
            <a:r>
              <a:rPr lang="it-IT" dirty="0" err="1" smtClean="0"/>
              <a:t>point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ES: SET POINT = 45°C</a:t>
            </a:r>
          </a:p>
          <a:p>
            <a:r>
              <a:rPr lang="it-IT" dirty="0" smtClean="0"/>
              <a:t>r11= 2 </a:t>
            </a:r>
          </a:p>
          <a:p>
            <a:r>
              <a:rPr lang="it-IT" dirty="0" smtClean="0"/>
              <a:t>SET POINT NON SODDISFATTO= 45 – 2 = 43°C</a:t>
            </a:r>
          </a:p>
        </p:txBody>
      </p:sp>
    </p:spTree>
    <p:extLst>
      <p:ext uri="{BB962C8B-B14F-4D97-AF65-F5344CB8AC3E}">
        <p14:creationId xmlns:p14="http://schemas.microsoft.com/office/powerpoint/2010/main" val="423738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FASCE DI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 bwMode="auto">
          <a:xfrm>
            <a:off x="1115616" y="2780928"/>
            <a:ext cx="7812360" cy="1728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825624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FASCIA DI FUNZIONAMENTO 2: POMPA DI CALORE + INTEGRAZIONI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524000" y="2204864"/>
            <a:ext cx="6553200" cy="796226"/>
            <a:chOff x="960" y="1392"/>
            <a:chExt cx="4128" cy="24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INTERVENTO CALDAIA E/O RESISTENZE SOLO SE SET POINT NON SODDISFATTO (PARAMETRO r11)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47664" y="3208838"/>
            <a:ext cx="6553200" cy="796226"/>
            <a:chOff x="960" y="1392"/>
            <a:chExt cx="4128" cy="24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INTERVENTO CALDAIA E/O RESISTENZE DOPO  r12 o r16 MINUTI DI FUNZIONAMENTO POMPA DI CALORE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00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CALDAIA  +  RESISTENZE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4050" y="1091208"/>
            <a:ext cx="6629400" cy="1185664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TEMPI DI INTERVENTO DELLE DIVERSE INTEGRAZIONI 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24000" y="2420888"/>
            <a:ext cx="6553200" cy="504057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LATO IMPIANTO 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2057400" y="2996952"/>
            <a:ext cx="609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r12 = MINUTI di attesa x attivazione fonte integrazione prioritaria, minuti attesa per attivazione anche fonte non prioritaria SE SET POINT NON SODDISFATTO con integrazione prioritaria</a:t>
            </a:r>
          </a:p>
        </p:txBody>
      </p: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547664" y="4293096"/>
            <a:ext cx="6553200" cy="504057"/>
            <a:chOff x="960" y="1392"/>
            <a:chExt cx="4128" cy="24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LATO ACS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123728" y="4964976"/>
            <a:ext cx="5953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PARAMETRO </a:t>
            </a:r>
            <a:r>
              <a:rPr lang="it-IT" dirty="0" smtClean="0"/>
              <a:t>r16 </a:t>
            </a:r>
            <a:r>
              <a:rPr lang="it-IT" dirty="0"/>
              <a:t>= MINUTI di attesa x attivazione fonte integrazione prioritaria, minuti attesa per attivazione anche fonte non </a:t>
            </a:r>
            <a:r>
              <a:rPr lang="it-IT" dirty="0" smtClean="0"/>
              <a:t>prioritaria SE SET POINT NON SODDISFATTO con integrazione prioritaria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197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FASCE DI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 bwMode="auto">
          <a:xfrm>
            <a:off x="1065213" y="4437112"/>
            <a:ext cx="7862763" cy="12241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9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825624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FASCIA DI FUNZIONAMENTO 3: INTEGRAZIONI + POMPA DI CALORE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524000" y="2204864"/>
            <a:ext cx="6553200" cy="796226"/>
            <a:chOff x="960" y="1392"/>
            <a:chExt cx="4128" cy="24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INTERVENTO POMPA DI CALORE SOLO SE SET POINT NON SODDISFATTO (PARAMETRO r11)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47664" y="3208838"/>
            <a:ext cx="6553200" cy="1012250"/>
            <a:chOff x="960" y="1392"/>
            <a:chExt cx="4128" cy="24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INTERVENTO POMPA DI CALORE DOPO  r12 o r16 MINUTI DI FUNZIONAMENTO CALDAIA E/O RESISTENZE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85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FASCE DI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 bwMode="auto">
          <a:xfrm>
            <a:off x="971600" y="5301208"/>
            <a:ext cx="7862763" cy="12241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0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endParaRPr lang="it-IT" altLang="it-IT" sz="3600" b="1">
              <a:solidFill>
                <a:srgbClr val="FFFF00"/>
              </a:solidFill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endParaRPr lang="it-IT" altLang="it-IT" sz="3600" b="1">
              <a:solidFill>
                <a:srgbClr val="FFFF00"/>
              </a:solidFill>
            </a:endParaRP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endParaRPr lang="it-IT" altLang="it-IT" sz="3600" b="1">
              <a:solidFill>
                <a:srgbClr val="FFFF00"/>
              </a:solidFill>
            </a:endParaRPr>
          </a:p>
        </p:txBody>
      </p:sp>
      <p:sp>
        <p:nvSpPr>
          <p:cNvPr id="757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endParaRPr lang="it-IT" altLang="it-IT" sz="3600" b="1">
              <a:solidFill>
                <a:srgbClr val="FFFF00"/>
              </a:solidFill>
            </a:endParaRPr>
          </a:p>
        </p:txBody>
      </p:sp>
      <p:sp>
        <p:nvSpPr>
          <p:cNvPr id="757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endParaRPr lang="it-IT" altLang="it-IT" sz="3600" b="1">
              <a:solidFill>
                <a:srgbClr val="FFFF00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067944" y="1125538"/>
            <a:ext cx="4695056" cy="935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CC99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00761" tIns="50382" rIns="100761" bIns="50382" anchor="ctr">
            <a:flatTx/>
          </a:bodyPr>
          <a:lstStyle/>
          <a:p>
            <a:pPr algn="ctr" defTabSz="4953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000000"/>
                </a:solidFill>
                <a:latin typeface="Helvetica" pitchFamily="34" charset="0"/>
              </a:rPr>
              <a:t>COMANDO DIGITALE DI SERIE</a:t>
            </a:r>
            <a:endParaRPr lang="it-IT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pic>
        <p:nvPicPr>
          <p:cNvPr id="75784" name="Picture 2" descr="C:\Users\D'Alo' Raffaele\Archivio\HP_OWER\FOTO\IMG_0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0625" r="13409" b="17017"/>
          <a:stretch>
            <a:fillRect/>
          </a:stretch>
        </p:blipFill>
        <p:spPr bwMode="auto">
          <a:xfrm>
            <a:off x="152400" y="1135063"/>
            <a:ext cx="35274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3416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6" name="Group 27"/>
          <p:cNvGrpSpPr>
            <a:grpSpLocks/>
          </p:cNvGrpSpPr>
          <p:nvPr/>
        </p:nvGrpSpPr>
        <p:grpSpPr bwMode="auto">
          <a:xfrm>
            <a:off x="381000" y="228600"/>
            <a:ext cx="8382000" cy="685800"/>
            <a:chOff x="240" y="144"/>
            <a:chExt cx="5280" cy="432"/>
          </a:xfrm>
        </p:grpSpPr>
        <p:sp>
          <p:nvSpPr>
            <p:cNvPr id="7578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>
                  <a:solidFill>
                    <a:srgbClr val="000000"/>
                  </a:solidFill>
                </a:rPr>
                <a:t>  GAMMA HP_OWER </a:t>
              </a:r>
              <a:endParaRPr lang="it-IT" altLang="it-IT" sz="1700" b="1">
                <a:solidFill>
                  <a:srgbClr val="000000"/>
                </a:solidFill>
              </a:endParaRPr>
            </a:p>
          </p:txBody>
        </p:sp>
        <p:sp>
          <p:nvSpPr>
            <p:cNvPr id="7578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825624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FASCIA DI FUNZIONAMENTO 4: INTEGRAZIONI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524000" y="2204864"/>
            <a:ext cx="6553200" cy="504056"/>
            <a:chOff x="960" y="1392"/>
            <a:chExt cx="4128" cy="24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FUNZIONAMENTO SOLO FONTI INTEGRAZIONI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47664" y="3208838"/>
            <a:ext cx="6553200" cy="1012250"/>
            <a:chOff x="960" y="1392"/>
            <a:chExt cx="4128" cy="24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SE PRESENTI PIU’ FONTI DI INTEGRAZIONE, INTERVENTO IN RELAZIONE A PARAMETRI r11,r12,r23,24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01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FASCE DI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19168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SE r28=r08</a:t>
            </a:r>
          </a:p>
        </p:txBody>
      </p:sp>
      <p:sp>
        <p:nvSpPr>
          <p:cNvPr id="5" name="Per 4"/>
          <p:cNvSpPr/>
          <p:nvPr/>
        </p:nvSpPr>
        <p:spPr bwMode="auto">
          <a:xfrm>
            <a:off x="3059832" y="4725144"/>
            <a:ext cx="4536504" cy="864096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4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CALDAIA /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FASCE DI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55876" y="192217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SE r22=r28=r08</a:t>
            </a:r>
          </a:p>
        </p:txBody>
      </p:sp>
      <p:sp>
        <p:nvSpPr>
          <p:cNvPr id="5" name="Per 4"/>
          <p:cNvSpPr/>
          <p:nvPr/>
        </p:nvSpPr>
        <p:spPr bwMode="auto">
          <a:xfrm>
            <a:off x="2195736" y="2479982"/>
            <a:ext cx="6768752" cy="329326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35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RESISTENZA SANITARIA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8" y="1963245"/>
            <a:ext cx="7893165" cy="489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42"/>
          <p:cNvSpPr>
            <a:spLocks noChangeArrowheads="1"/>
          </p:cNvSpPr>
          <p:nvPr/>
        </p:nvSpPr>
        <p:spPr bwMode="auto">
          <a:xfrm>
            <a:off x="5198861" y="3140968"/>
            <a:ext cx="1223963" cy="43204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2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2198"/>
          <a:stretch/>
        </p:blipFill>
        <p:spPr bwMode="auto">
          <a:xfrm>
            <a:off x="865189" y="1844824"/>
            <a:ext cx="8202304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3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11382" y="1783905"/>
            <a:ext cx="14723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9600" dirty="0" smtClean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84168" y="2348880"/>
            <a:ext cx="208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Text&gt; 7°C, uso pompe di calore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60965" y="3081154"/>
            <a:ext cx="215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Text&lt; 7°C, uso caldaia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724128" y="379844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NO FUNZIONAMENTO CONGIUNTO, O PDC O CALDAIA</a:t>
            </a:r>
          </a:p>
        </p:txBody>
      </p:sp>
    </p:spTree>
    <p:extLst>
      <p:ext uri="{BB962C8B-B14F-4D97-AF65-F5344CB8AC3E}">
        <p14:creationId xmlns:p14="http://schemas.microsoft.com/office/powerpoint/2010/main" val="198146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3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830964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ELIMINAZIONE FUNZIONAMENTO CONGIUNTO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735796" y="193157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IMPOSTARE r22=r28=r08 =7</a:t>
            </a:r>
          </a:p>
        </p:txBody>
      </p:sp>
      <p:sp>
        <p:nvSpPr>
          <p:cNvPr id="5" name="Per 4"/>
          <p:cNvSpPr/>
          <p:nvPr/>
        </p:nvSpPr>
        <p:spPr bwMode="auto">
          <a:xfrm>
            <a:off x="2195736" y="2479982"/>
            <a:ext cx="6768752" cy="329326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87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3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830964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ELIMINAZIONE FUNZIONAMENTO CONGIUNTO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08595" y="193157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IMPOSTARE r22=r28=r08 =7</a:t>
            </a:r>
          </a:p>
        </p:txBody>
      </p:sp>
      <p:pic>
        <p:nvPicPr>
          <p:cNvPr id="13" name="Picture 6" descr="FUNZ CONGIUNTO SOSTITUZI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70"/>
          <a:stretch/>
        </p:blipFill>
        <p:spPr bwMode="auto">
          <a:xfrm>
            <a:off x="1331640" y="3001090"/>
            <a:ext cx="7354887" cy="17109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23928" y="4323973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Caldaia</a:t>
            </a:r>
          </a:p>
        </p:txBody>
      </p:sp>
    </p:spTree>
    <p:extLst>
      <p:ext uri="{BB962C8B-B14F-4D97-AF65-F5344CB8AC3E}">
        <p14:creationId xmlns:p14="http://schemas.microsoft.com/office/powerpoint/2010/main" val="1260284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3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57400" y="2638653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</a:t>
            </a:r>
            <a:r>
              <a:rPr lang="it-IT" dirty="0"/>
              <a:t>= 4</a:t>
            </a:r>
            <a:r>
              <a:rPr lang="it-IT" dirty="0" smtClean="0"/>
              <a:t> (DEFAULT=0)</a:t>
            </a:r>
            <a:endParaRPr lang="it-IT" dirty="0"/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0" y="1999873"/>
            <a:ext cx="6553200" cy="38100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CALDAIA SOLO LATO IMPIANTO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35113" y="3284984"/>
            <a:ext cx="6553200" cy="720080"/>
            <a:chOff x="960" y="1392"/>
            <a:chExt cx="4128" cy="240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MORSETTIERA MORSETTI AEH – AEHN USCITA 230V 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2051720" y="4211796"/>
            <a:ext cx="6092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H58 </a:t>
            </a:r>
            <a:r>
              <a:rPr lang="it-IT" dirty="0"/>
              <a:t>= </a:t>
            </a:r>
            <a:r>
              <a:rPr lang="it-IT" dirty="0" smtClean="0"/>
              <a:t>29</a:t>
            </a:r>
          </a:p>
          <a:p>
            <a:r>
              <a:rPr lang="it-IT" dirty="0" smtClean="0"/>
              <a:t>ALIMENTAZIONE VALVOLA 3 VIE, MORSETTI FINE CORSA CHE CHIUDANO CONTATTO TA CALDAIA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1043608" y="6023029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 E’ possibile configurare altre uscite in morsettiera per la richiesta caldaia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4509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3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59852" y="2062688"/>
            <a:ext cx="59861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b="1" dirty="0" smtClean="0">
                <a:solidFill>
                  <a:srgbClr val="FF0000"/>
                </a:solidFill>
              </a:rPr>
              <a:t>             GESTIONE </a:t>
            </a:r>
            <a:r>
              <a:rPr lang="it-IT" b="1" dirty="0">
                <a:solidFill>
                  <a:srgbClr val="FF0000"/>
                </a:solidFill>
              </a:rPr>
              <a:t>CALDAIA </a:t>
            </a:r>
          </a:p>
          <a:p>
            <a:r>
              <a:rPr lang="it-IT" dirty="0">
                <a:solidFill>
                  <a:srgbClr val="FF0000"/>
                </a:solidFill>
              </a:rPr>
              <a:t>E’ possibile stabilire, se la caldaia ha un proprio circolatore e se la regolazione avviene tramite sonda di termoregolazione della </a:t>
            </a:r>
            <a:r>
              <a:rPr lang="it-IT" dirty="0" err="1">
                <a:solidFill>
                  <a:srgbClr val="FF0000"/>
                </a:solidFill>
              </a:rPr>
              <a:t>PdC</a:t>
            </a:r>
            <a:r>
              <a:rPr lang="it-IT" dirty="0">
                <a:solidFill>
                  <a:srgbClr val="FF0000"/>
                </a:solidFill>
              </a:rPr>
              <a:t> o per mezzo della sonda integrata nella caldaia, le combinazioni di fatto sono definite dal parametro r32: </a:t>
            </a:r>
            <a:endParaRPr lang="it-IT" sz="2800" dirty="0">
              <a:solidFill>
                <a:srgbClr val="FF0000"/>
              </a:solidFill>
            </a:endParaRPr>
          </a:p>
          <a:p>
            <a:pPr lvl="0"/>
            <a:r>
              <a:rPr lang="it-IT" b="1" dirty="0">
                <a:solidFill>
                  <a:srgbClr val="FF0000"/>
                </a:solidFill>
              </a:rPr>
              <a:t>r32</a:t>
            </a:r>
            <a:r>
              <a:rPr lang="it-IT" dirty="0">
                <a:solidFill>
                  <a:srgbClr val="FF0000"/>
                </a:solidFill>
              </a:rPr>
              <a:t> = 0: caldaia senza circolatore con termoregolazione a carico della macchina </a:t>
            </a:r>
            <a:endParaRPr lang="it-IT" sz="2800" dirty="0">
              <a:solidFill>
                <a:srgbClr val="FF0000"/>
              </a:solidFill>
            </a:endParaRPr>
          </a:p>
          <a:p>
            <a:pPr lvl="0"/>
            <a:r>
              <a:rPr lang="it-IT" b="1" dirty="0">
                <a:solidFill>
                  <a:srgbClr val="FF0000"/>
                </a:solidFill>
              </a:rPr>
              <a:t>r32</a:t>
            </a:r>
            <a:r>
              <a:rPr lang="it-IT" dirty="0">
                <a:solidFill>
                  <a:srgbClr val="FF0000"/>
                </a:solidFill>
              </a:rPr>
              <a:t> = 1: caldaia dotata di circolatore autonomo con termoregolatore a carico della macchina </a:t>
            </a:r>
            <a:endParaRPr lang="it-IT" sz="2800" dirty="0">
              <a:solidFill>
                <a:srgbClr val="FF0000"/>
              </a:solidFill>
            </a:endParaRPr>
          </a:p>
          <a:p>
            <a:pPr lvl="0"/>
            <a:r>
              <a:rPr lang="it-IT" b="1" dirty="0">
                <a:solidFill>
                  <a:srgbClr val="FF0000"/>
                </a:solidFill>
              </a:rPr>
              <a:t>r32</a:t>
            </a:r>
            <a:r>
              <a:rPr lang="it-IT" dirty="0">
                <a:solidFill>
                  <a:srgbClr val="FF0000"/>
                </a:solidFill>
              </a:rPr>
              <a:t> = 2: caldaia senza circolatore con termoregolazione autonoma </a:t>
            </a:r>
            <a:endParaRPr lang="it-IT" sz="2800" dirty="0">
              <a:solidFill>
                <a:srgbClr val="FF0000"/>
              </a:solidFill>
            </a:endParaRPr>
          </a:p>
          <a:p>
            <a:pPr lvl="0"/>
            <a:r>
              <a:rPr lang="it-IT" b="1" dirty="0">
                <a:solidFill>
                  <a:srgbClr val="FF0000"/>
                </a:solidFill>
              </a:rPr>
              <a:t>r32</a:t>
            </a:r>
            <a:r>
              <a:rPr lang="it-IT" dirty="0">
                <a:solidFill>
                  <a:srgbClr val="FF0000"/>
                </a:solidFill>
              </a:rPr>
              <a:t> = 3: caldaia dotata di circolatore con termoregolazione autonoma</a:t>
            </a:r>
          </a:p>
        </p:txBody>
      </p:sp>
    </p:spTree>
    <p:extLst>
      <p:ext uri="{BB962C8B-B14F-4D97-AF65-F5344CB8AC3E}">
        <p14:creationId xmlns:p14="http://schemas.microsoft.com/office/powerpoint/2010/main" val="119625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'Alo' Raffaele\Archivio\HP_OWER\SCHEMI IMPIANTO UNICAL\SCHEMI MICHELE\HP_OWER + CALDAIA CONGIUN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2638" r="4502" b="27897"/>
          <a:stretch/>
        </p:blipFill>
        <p:spPr bwMode="auto">
          <a:xfrm>
            <a:off x="1213491" y="1988840"/>
            <a:ext cx="7765577" cy="42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4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11382" y="1783905"/>
            <a:ext cx="14723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9600" dirty="0" smtClean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60965" y="2204864"/>
            <a:ext cx="215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Text&lt; 7°C, uso caldaia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287623" y="2968198"/>
            <a:ext cx="2155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Text&gt; 7°C, uso pompa di calore  e caldaia integrazione</a:t>
            </a:r>
          </a:p>
        </p:txBody>
      </p:sp>
    </p:spTree>
    <p:extLst>
      <p:ext uri="{BB962C8B-B14F-4D97-AF65-F5344CB8AC3E}">
        <p14:creationId xmlns:p14="http://schemas.microsoft.com/office/powerpoint/2010/main" val="178491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4" t="36613" r="19772" b="27258"/>
          <a:stretch/>
        </p:blipFill>
        <p:spPr bwMode="auto">
          <a:xfrm>
            <a:off x="899592" y="2826327"/>
            <a:ext cx="8253492" cy="398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6103492" y="1052736"/>
            <a:ext cx="2051155" cy="9694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20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Password manutentore: </a:t>
            </a:r>
            <a:r>
              <a:rPr lang="it-IT" altLang="it-IT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90 </a:t>
            </a:r>
            <a:r>
              <a:rPr lang="it-IT" altLang="it-IT" sz="2000" b="1" dirty="0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 195</a:t>
            </a:r>
            <a:endParaRPr lang="it-IT" altLang="it-IT" sz="2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>
                  <a:solidFill>
                    <a:srgbClr val="000000"/>
                  </a:solidFill>
                </a:rPr>
                <a:t>  GAMMA HP_OWER</a:t>
              </a:r>
              <a:r>
                <a:rPr lang="it-IT" altLang="it-IT" sz="2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CONTROLLO DIGITALE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5"/>
            <a:ext cx="2495065" cy="155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6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99623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4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7" name="Picture 6" descr="FUNZ CONGIUNTO S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55813"/>
            <a:ext cx="7354887" cy="425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08595" y="105273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IMPOSTARE r08=r28=7</a:t>
            </a:r>
          </a:p>
        </p:txBody>
      </p:sp>
      <p:sp>
        <p:nvSpPr>
          <p:cNvPr id="5" name="Per 4"/>
          <p:cNvSpPr/>
          <p:nvPr/>
        </p:nvSpPr>
        <p:spPr bwMode="auto">
          <a:xfrm>
            <a:off x="2195736" y="4581128"/>
            <a:ext cx="6768752" cy="1192114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19672" y="2780928"/>
            <a:ext cx="5444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88418" y="4411851"/>
            <a:ext cx="2160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600" dirty="0" smtClean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51298" y="5360594"/>
            <a:ext cx="256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Per 14"/>
          <p:cNvSpPr/>
          <p:nvPr/>
        </p:nvSpPr>
        <p:spPr bwMode="auto">
          <a:xfrm>
            <a:off x="2008595" y="1927368"/>
            <a:ext cx="6768752" cy="1192114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08595" y="105273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b="1" dirty="0" smtClean="0">
              <a:solidFill>
                <a:srgbClr val="FF0000"/>
              </a:solidFill>
            </a:endParaRPr>
          </a:p>
          <a:p>
            <a:r>
              <a:rPr lang="it-IT" sz="3200" b="1" dirty="0">
                <a:solidFill>
                  <a:srgbClr val="FF0000"/>
                </a:solidFill>
              </a:rPr>
              <a:t>	</a:t>
            </a:r>
            <a:r>
              <a:rPr lang="it-IT" sz="3200" b="1" dirty="0" smtClean="0">
                <a:solidFill>
                  <a:srgbClr val="FF0000"/>
                </a:solidFill>
              </a:rPr>
              <a:t>	      r22=50</a:t>
            </a:r>
          </a:p>
        </p:txBody>
      </p:sp>
    </p:spTree>
    <p:extLst>
      <p:ext uri="{BB962C8B-B14F-4D97-AF65-F5344CB8AC3E}">
        <p14:creationId xmlns:p14="http://schemas.microsoft.com/office/powerpoint/2010/main" val="2005661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  <p:bldP spid="14" grpId="0" animBg="1"/>
      <p:bldP spid="15" grpId="0" animBg="1"/>
      <p:bldP spid="1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4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57400" y="2638653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r23 </a:t>
            </a:r>
            <a:r>
              <a:rPr lang="it-IT" dirty="0"/>
              <a:t>= 4</a:t>
            </a:r>
            <a:r>
              <a:rPr lang="it-IT" dirty="0" smtClean="0"/>
              <a:t> (DEFAULT=0)</a:t>
            </a:r>
            <a:endParaRPr lang="it-IT" dirty="0"/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0" y="1999873"/>
            <a:ext cx="6553200" cy="38100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CALDAIA SOLO LATO IMPIANTO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35113" y="3284984"/>
            <a:ext cx="6553200" cy="720080"/>
            <a:chOff x="960" y="1392"/>
            <a:chExt cx="4128" cy="240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MORSETTIERA MORSETTI AEH – AEHN USCITA 230V 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2051720" y="4211796"/>
            <a:ext cx="6092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H58 </a:t>
            </a:r>
            <a:r>
              <a:rPr lang="it-IT" dirty="0"/>
              <a:t>= </a:t>
            </a:r>
            <a:r>
              <a:rPr lang="it-IT" dirty="0" smtClean="0"/>
              <a:t>29</a:t>
            </a:r>
          </a:p>
          <a:p>
            <a:r>
              <a:rPr lang="it-IT" dirty="0" smtClean="0"/>
              <a:t>PREVEDERE RELE’ CHE CHIUDA CONTATTO TA CALDAIA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1043608" y="6023029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 E’ possibile configurare altre uscite in morsettiera per la richiesta caldaia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7800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'Alo' Raffaele\Archivio\HP_OWER\SCHEMI IMPIANTO UNICAL\SCHEMI MICHELE\HP_OWER + CALDAIA CONGIUN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2638" r="4502" b="27897"/>
          <a:stretch/>
        </p:blipFill>
        <p:spPr bwMode="auto">
          <a:xfrm>
            <a:off x="1213491" y="1988840"/>
            <a:ext cx="7765577" cy="42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4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11382" y="1783905"/>
            <a:ext cx="14723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9600" dirty="0" smtClean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60965" y="2204864"/>
            <a:ext cx="2155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SONDA MANDATA IMPIANTO</a:t>
            </a:r>
          </a:p>
        </p:txBody>
      </p:sp>
      <p:sp>
        <p:nvSpPr>
          <p:cNvPr id="16" name="Rettangolo 40"/>
          <p:cNvSpPr>
            <a:spLocks noChangeArrowheads="1"/>
          </p:cNvSpPr>
          <p:nvPr/>
        </p:nvSpPr>
        <p:spPr bwMode="auto">
          <a:xfrm>
            <a:off x="5491669" y="4797152"/>
            <a:ext cx="795954" cy="50405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H="1">
            <a:off x="6012160" y="3220527"/>
            <a:ext cx="576064" cy="136060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31465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4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SONDA REMOTABILE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57400" y="2780928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H19 </a:t>
            </a:r>
            <a:r>
              <a:rPr lang="it-IT" dirty="0"/>
              <a:t>= </a:t>
            </a:r>
            <a:r>
              <a:rPr lang="it-IT" dirty="0" smtClean="0"/>
              <a:t>41 (DEFAULT=0)</a:t>
            </a:r>
            <a:endParaRPr lang="it-IT" dirty="0"/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0" y="1844824"/>
            <a:ext cx="6553200" cy="843771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SONDA REMOTABILE (MANDATA IMPIANTO)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1043608" y="6023029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 La pompa di calore terrà conto anche delle integrazioni per la temperatura  mandata impianto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2051720" y="3068960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H44 </a:t>
            </a:r>
            <a:r>
              <a:rPr lang="it-IT" dirty="0"/>
              <a:t>= 0</a:t>
            </a:r>
            <a:r>
              <a:rPr lang="it-IT" dirty="0" smtClean="0"/>
              <a:t> (DEFAULT=26)</a:t>
            </a:r>
            <a:endParaRPr lang="it-IT" dirty="0"/>
          </a:p>
        </p:txBody>
      </p:sp>
      <p:pic>
        <p:nvPicPr>
          <p:cNvPr id="2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6552" y="1747218"/>
            <a:ext cx="1932891" cy="6304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tangolo 40"/>
          <p:cNvSpPr>
            <a:spLocks noChangeArrowheads="1"/>
          </p:cNvSpPr>
          <p:nvPr/>
        </p:nvSpPr>
        <p:spPr bwMode="auto">
          <a:xfrm>
            <a:off x="5508104" y="5510487"/>
            <a:ext cx="648072" cy="50405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1042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051720" y="3419708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PARAMETRO </a:t>
            </a:r>
            <a:r>
              <a:rPr lang="it-IT" dirty="0" smtClean="0">
                <a:solidFill>
                  <a:srgbClr val="FF0000"/>
                </a:solidFill>
              </a:rPr>
              <a:t>H11 </a:t>
            </a:r>
            <a:r>
              <a:rPr lang="it-IT" dirty="0">
                <a:solidFill>
                  <a:srgbClr val="FF0000"/>
                </a:solidFill>
              </a:rPr>
              <a:t>= </a:t>
            </a:r>
            <a:r>
              <a:rPr lang="it-IT" dirty="0" smtClean="0">
                <a:solidFill>
                  <a:srgbClr val="FF0000"/>
                </a:solidFill>
              </a:rPr>
              <a:t>8 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smtClean="0">
                <a:solidFill>
                  <a:srgbClr val="FF0000"/>
                </a:solidFill>
              </a:rPr>
              <a:t>DEFAULT=2)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1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'Alo' Raffaele\Archivio\HP_OWER\SCHEMI IMPIANTO UNICAL\SCHEMI MICHELE\HP_OWER + CALDAIA CONGIUN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2638" r="4502" b="27897"/>
          <a:stretch/>
        </p:blipFill>
        <p:spPr bwMode="auto">
          <a:xfrm>
            <a:off x="1213491" y="1988840"/>
            <a:ext cx="7765577" cy="42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ESEMPIO: RADIATORI 70°C 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11382" y="1783905"/>
            <a:ext cx="14723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9600" dirty="0" smtClean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60965" y="2204864"/>
            <a:ext cx="215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Text&lt; 7°C, uso caldaia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287623" y="2968198"/>
            <a:ext cx="2155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Text&gt; 7°C, uso pompa di calore  e caldaia integrazione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819691" y="5615603"/>
            <a:ext cx="3159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T.MANDATA :70°C ?????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COME FACCIO?</a:t>
            </a:r>
          </a:p>
        </p:txBody>
      </p:sp>
    </p:spTree>
    <p:extLst>
      <p:ext uri="{BB962C8B-B14F-4D97-AF65-F5344CB8AC3E}">
        <p14:creationId xmlns:p14="http://schemas.microsoft.com/office/powerpoint/2010/main" val="10764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'Alo' Raffaele\Archivio\HP_OWER\SCHEMI IMPIANTO UNICAL\SCHEMI MICHELE\HP_OWER + CALDAIA CONGIUN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2638" r="4502" b="27897"/>
          <a:stretch/>
        </p:blipFill>
        <p:spPr bwMode="auto">
          <a:xfrm>
            <a:off x="1213491" y="1988840"/>
            <a:ext cx="7765577" cy="42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ESEMPIO: RADIATORI 70°C 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IMPOSTAZIONE OFFSET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11382" y="1783905"/>
            <a:ext cx="14723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9600" dirty="0" smtClean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19690" y="2060903"/>
            <a:ext cx="3159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T.MANDATA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FINO 50°C POMPA DI CALORE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DA 50 A 70°C CALDAIA</a:t>
            </a:r>
          </a:p>
        </p:txBody>
      </p:sp>
    </p:spTree>
    <p:extLst>
      <p:ext uri="{BB962C8B-B14F-4D97-AF65-F5344CB8AC3E}">
        <p14:creationId xmlns:p14="http://schemas.microsoft.com/office/powerpoint/2010/main" val="367866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ESEMPIO 5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CALDAIA INTEGRAZIONE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0" y="1999873"/>
            <a:ext cx="6553200" cy="63878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IMPOSTARE TUTTI I PARAMETRI VISTI PER ESEMPIO 4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524000" y="2893522"/>
            <a:ext cx="6553200" cy="391462"/>
            <a:chOff x="960" y="1392"/>
            <a:chExt cx="4128" cy="240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IMPOSTARE SET POINT HEAT= 50° C PER PDC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1043608" y="6023029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N.B.  E’ possibile configurare altre uscite in morsettiera per la richiesta caldaia</a:t>
            </a:r>
            <a:endParaRPr lang="it-IT" b="1" dirty="0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1547664" y="3501008"/>
            <a:ext cx="6553200" cy="391462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IMPOSTARE SET POINT CALDAIA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2057400" y="4067780"/>
            <a:ext cx="609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r29= 20, </a:t>
            </a:r>
            <a:r>
              <a:rPr lang="el-GR" dirty="0" smtClean="0"/>
              <a:t>Δ</a:t>
            </a:r>
            <a:r>
              <a:rPr lang="it-IT" dirty="0" smtClean="0"/>
              <a:t>t set </a:t>
            </a:r>
            <a:r>
              <a:rPr lang="it-IT" dirty="0" err="1" smtClean="0"/>
              <a:t>point</a:t>
            </a:r>
            <a:r>
              <a:rPr lang="it-IT" dirty="0" smtClean="0"/>
              <a:t>/ MANDATA IMPIANTO</a:t>
            </a:r>
          </a:p>
          <a:p>
            <a:r>
              <a:rPr lang="it-IT" dirty="0" smtClean="0"/>
              <a:t>50+20= 70°C set </a:t>
            </a:r>
            <a:r>
              <a:rPr lang="it-IT" dirty="0" err="1" smtClean="0"/>
              <a:t>point</a:t>
            </a:r>
            <a:r>
              <a:rPr lang="it-IT" dirty="0" smtClean="0"/>
              <a:t> caldaia</a:t>
            </a:r>
          </a:p>
        </p:txBody>
      </p:sp>
    </p:spTree>
    <p:extLst>
      <p:ext uri="{BB962C8B-B14F-4D97-AF65-F5344CB8AC3E}">
        <p14:creationId xmlns:p14="http://schemas.microsoft.com/office/powerpoint/2010/main" val="215156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INTEGRAZIONE 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IMPOSTAZIONE OFFSET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11382" y="1783905"/>
            <a:ext cx="14723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9600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547664" y="2060848"/>
            <a:ext cx="6553200" cy="391462"/>
            <a:chOff x="960" y="1392"/>
            <a:chExt cx="4128" cy="24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IMPOSTARE SET POINT CALDAIA/RESISTENZE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2057400" y="2627620"/>
            <a:ext cx="6092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r29= </a:t>
            </a:r>
            <a:r>
              <a:rPr lang="it-IT" dirty="0" err="1" smtClean="0"/>
              <a:t>Temp</a:t>
            </a:r>
            <a:r>
              <a:rPr lang="it-IT" dirty="0" smtClean="0"/>
              <a:t> MANDATA IMPIANTO</a:t>
            </a:r>
          </a:p>
          <a:p>
            <a:endParaRPr lang="it-IT" dirty="0"/>
          </a:p>
          <a:p>
            <a:r>
              <a:rPr lang="it-IT" dirty="0"/>
              <a:t>PARAMETRO </a:t>
            </a:r>
            <a:r>
              <a:rPr lang="it-IT" dirty="0" smtClean="0"/>
              <a:t>r30= </a:t>
            </a:r>
            <a:r>
              <a:rPr lang="it-IT" dirty="0" err="1" smtClean="0"/>
              <a:t>Temp</a:t>
            </a:r>
            <a:r>
              <a:rPr lang="it-IT" dirty="0" smtClean="0"/>
              <a:t>. </a:t>
            </a:r>
            <a:r>
              <a:rPr lang="it-IT" dirty="0"/>
              <a:t>MANDATA </a:t>
            </a:r>
            <a:r>
              <a:rPr lang="it-IT" dirty="0" smtClean="0"/>
              <a:t>IMPIANTO 2°set </a:t>
            </a:r>
            <a:r>
              <a:rPr lang="it-IT" dirty="0" err="1" smtClean="0"/>
              <a:t>point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PARAMETRO </a:t>
            </a:r>
            <a:r>
              <a:rPr lang="it-IT" dirty="0" smtClean="0"/>
              <a:t>r31= </a:t>
            </a:r>
            <a:r>
              <a:rPr lang="it-IT" dirty="0" err="1" smtClean="0"/>
              <a:t>Temp</a:t>
            </a:r>
            <a:r>
              <a:rPr lang="it-IT" dirty="0" smtClean="0"/>
              <a:t>. SANITARIO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9658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79512" y="116632"/>
            <a:ext cx="8856520" cy="685800"/>
            <a:chOff x="240" y="144"/>
            <a:chExt cx="5323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811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1113655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ALTRE CONFIGURAZIONI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944215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ANELLO PRIMARIO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26099"/>
          <a:stretch/>
        </p:blipFill>
        <p:spPr bwMode="auto">
          <a:xfrm>
            <a:off x="99918" y="2924944"/>
            <a:ext cx="879144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27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ALTRE CONFIGURAZIONI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38211" y="1091208"/>
            <a:ext cx="6629400" cy="692697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ANELLO PRIMARIO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57400" y="2976628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H19 </a:t>
            </a:r>
            <a:r>
              <a:rPr lang="it-IT" dirty="0"/>
              <a:t>= </a:t>
            </a:r>
            <a:r>
              <a:rPr lang="it-IT" dirty="0" smtClean="0"/>
              <a:t>41 (DEFAULT=0)</a:t>
            </a:r>
            <a:endParaRPr lang="it-IT" dirty="0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1524000" y="1988840"/>
            <a:ext cx="6553200" cy="843771"/>
            <a:chOff x="960" y="1392"/>
            <a:chExt cx="4128" cy="240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SONDA REMOTABILE (MANDATA IMPIANTO)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051720" y="3336668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H44 </a:t>
            </a:r>
            <a:r>
              <a:rPr lang="it-IT" dirty="0"/>
              <a:t>= 0</a:t>
            </a:r>
            <a:r>
              <a:rPr lang="it-IT" dirty="0" smtClean="0"/>
              <a:t> (DEFAULT=26)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2057400" y="4848836"/>
            <a:ext cx="60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PARAMETRO H58 </a:t>
            </a:r>
            <a:r>
              <a:rPr lang="it-IT" dirty="0"/>
              <a:t>= </a:t>
            </a:r>
            <a:r>
              <a:rPr lang="it-IT" dirty="0" smtClean="0">
                <a:solidFill>
                  <a:srgbClr val="FF0000"/>
                </a:solidFill>
              </a:rPr>
              <a:t>43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524000" y="3861048"/>
            <a:ext cx="6553200" cy="843771"/>
            <a:chOff x="960" y="1392"/>
            <a:chExt cx="4128" cy="24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ABILITAZIONE IN MORSETTIERA GESTIONE CIRCOLATORE (ES. MORSETTO AEHN-AEH)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76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6" t="26819" r="20543" b="33926"/>
          <a:stretch>
            <a:fillRect/>
          </a:stretch>
        </p:blipFill>
        <p:spPr bwMode="auto">
          <a:xfrm>
            <a:off x="878706" y="2549970"/>
            <a:ext cx="8533365" cy="430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>
                  <a:solidFill>
                    <a:srgbClr val="000000"/>
                  </a:solidFill>
                </a:rPr>
                <a:t>  GAMMA HP_OWER</a:t>
              </a:r>
              <a:r>
                <a:rPr lang="it-IT" altLang="it-IT" sz="2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260648"/>
            <a:ext cx="6629400" cy="6096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CONTROLLO DIGITALE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27" y="971226"/>
            <a:ext cx="2495065" cy="155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42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CONTROLLO DIGITALE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0" y="344392"/>
            <a:ext cx="6629400" cy="924367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CONFIGURAZIONI E IMPOSTAZIONI PARAMETRI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41" descr="C:\Users\a.malandrin\Desktop\immagini minichiller\morsettier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6066" y="-945926"/>
            <a:ext cx="2085751" cy="68031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7364" y="4077072"/>
            <a:ext cx="6629400" cy="1584176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CONSULTARE SCHEDA ELENCO PARAMETRI E FOGLIO CONFIGURAZIONI POSSIBILI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7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1520" y="260648"/>
            <a:ext cx="871296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LOGICHE FUNZIONAMENTO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3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211" y="1268760"/>
            <a:ext cx="6629400" cy="792088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PREPARAZIONE ACS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5113" y="2348880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SEQUENZA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524000" y="3861222"/>
            <a:ext cx="6553200" cy="381000"/>
            <a:chOff x="960" y="1392"/>
            <a:chExt cx="4128" cy="24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COMPRESSORE: FREQUENZA MINIMA 2 MINUTI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0" y="4416847"/>
            <a:ext cx="6553200" cy="38100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DEVIAZIONE VALVOLA 3 VIE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505388" y="5013747"/>
            <a:ext cx="6553200" cy="575494"/>
            <a:chOff x="960" y="1392"/>
            <a:chExt cx="4128" cy="24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DOPO 2 MINUTI: FREQUENZA MASSIMA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1524000" y="3284984"/>
            <a:ext cx="6553200" cy="381000"/>
            <a:chOff x="960" y="1392"/>
            <a:chExt cx="4128" cy="24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RICHIESTA ACS DA SONDA BOLLITORE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95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44"/>
          <a:stretch/>
        </p:blipFill>
        <p:spPr bwMode="auto">
          <a:xfrm>
            <a:off x="1115616" y="2229619"/>
            <a:ext cx="7800099" cy="154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5292080" y="236320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t04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6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LOGICHE FUNZIONAMENTO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03648" y="344393"/>
            <a:ext cx="6984776" cy="70834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RESISTENZA CARTER COMPRESSORE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455789" y="4941341"/>
            <a:ext cx="6888234" cy="381000"/>
            <a:chOff x="960" y="1392"/>
            <a:chExt cx="4128" cy="24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t04 &lt; 20 °C, ISTERESI 2° C 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455789" y="5496966"/>
            <a:ext cx="6888234" cy="38100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CON COMPRESSORE ON, RESISTENZA OFF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455789" y="4365103"/>
            <a:ext cx="6888234" cy="381000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COMPRESSORE OFF DA  ALMENO 30 MINUTI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651108" y="1403995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SE: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9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7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LOGICHE FUNZIONAMENTO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03648" y="260648"/>
            <a:ext cx="6984776" cy="57606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SBRINAMENTO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455789" y="2348880"/>
            <a:ext cx="6888234" cy="381000"/>
            <a:chOff x="960" y="1392"/>
            <a:chExt cx="4128" cy="24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Text – </a:t>
              </a:r>
              <a:r>
                <a:rPr lang="it-IT" altLang="it-IT" sz="1800" dirty="0" err="1" smtClean="0">
                  <a:latin typeface="Arial" pitchFamily="34" charset="0"/>
                </a:rPr>
                <a:t>Tingresso</a:t>
              </a:r>
              <a:r>
                <a:rPr lang="it-IT" altLang="it-IT" sz="1800" dirty="0" smtClean="0">
                  <a:latin typeface="Arial" pitchFamily="34" charset="0"/>
                </a:rPr>
                <a:t> COMPRESSORE &gt; 9°C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455789" y="1773389"/>
            <a:ext cx="6888234" cy="452438"/>
            <a:chOff x="960" y="1347"/>
            <a:chExt cx="4128" cy="285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47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PRESSIONE DI BASSA &lt; 5,4 bar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651108" y="1052736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ABILITAZIONE SE: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r="1122"/>
          <a:stretch>
            <a:fillRect/>
          </a:stretch>
        </p:blipFill>
        <p:spPr bwMode="auto">
          <a:xfrm>
            <a:off x="1187624" y="3357263"/>
            <a:ext cx="7704856" cy="3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1475656" y="2903984"/>
            <a:ext cx="6888234" cy="381000"/>
            <a:chOff x="960" y="1392"/>
            <a:chExt cx="4128" cy="24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20 MINUTI DA ULTIMO SBRINAMENTO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0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7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LOGICHE FUNZIONAMENTO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03648" y="260648"/>
            <a:ext cx="6984776" cy="57606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SBRINAMENTO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455789" y="2421062"/>
            <a:ext cx="6888234" cy="381000"/>
            <a:chOff x="960" y="1392"/>
            <a:chExt cx="4128" cy="24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VENTILATORE: </a:t>
              </a:r>
              <a:r>
                <a:rPr lang="it-IT" altLang="it-IT" sz="1800" dirty="0" err="1" smtClean="0">
                  <a:latin typeface="Arial" pitchFamily="34" charset="0"/>
                </a:rPr>
                <a:t>Pevap</a:t>
              </a:r>
              <a:r>
                <a:rPr lang="it-IT" altLang="it-IT" sz="1800" dirty="0" smtClean="0">
                  <a:latin typeface="Arial" pitchFamily="34" charset="0"/>
                </a:rPr>
                <a:t>.&lt; 21bar, off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455789" y="1844824"/>
            <a:ext cx="6888234" cy="381000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COMPRESSORE MAX POTENZA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547664" y="1124744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MODALITA’ FUNZIONAMENTO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r="1122"/>
          <a:stretch>
            <a:fillRect/>
          </a:stretch>
        </p:blipFill>
        <p:spPr bwMode="auto">
          <a:xfrm>
            <a:off x="1187624" y="3501279"/>
            <a:ext cx="7704856" cy="302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475656" y="2975992"/>
            <a:ext cx="6888234" cy="381000"/>
            <a:chOff x="960" y="1392"/>
            <a:chExt cx="4128" cy="24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CIRCOLATORE ON, MANDATA IMPIANTO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84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>
            <a:grpSpLocks/>
          </p:cNvGrpSpPr>
          <p:nvPr/>
        </p:nvGrpSpPr>
        <p:grpSpPr bwMode="auto">
          <a:xfrm rot="-5400000">
            <a:off x="-2812257" y="2991644"/>
            <a:ext cx="6669088" cy="685800"/>
            <a:chOff x="240" y="144"/>
            <a:chExt cx="5280" cy="4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68" y="144"/>
              <a:ext cx="4752" cy="4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71831" dir="8880022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300" b="1" dirty="0" smtClean="0">
                  <a:solidFill>
                    <a:srgbClr val="000000"/>
                  </a:solidFill>
                </a:rPr>
                <a:t>LOGICHE FUNZIONAMENTO</a:t>
              </a:r>
              <a:endParaRPr lang="it-IT" altLang="it-IT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0" y="144"/>
              <a:ext cx="432" cy="43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>
              <a:flatTx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Font typeface="Wingdings" pitchFamily="2" charset="2"/>
                <a:buNone/>
              </a:pPr>
              <a:r>
                <a:rPr lang="it-IT" altLang="it-IT" sz="3600" b="1" dirty="0" smtClean="0">
                  <a:solidFill>
                    <a:srgbClr val="FFFF00"/>
                  </a:solidFill>
                </a:rPr>
                <a:t>2</a:t>
              </a:r>
              <a:endParaRPr lang="it-IT" altLang="it-IT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03648" y="260648"/>
            <a:ext cx="6984776" cy="576064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4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FFFFFF"/>
                </a:solidFill>
              </a:rPr>
              <a:t>SBRINAMENTO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455789" y="2421062"/>
            <a:ext cx="6888234" cy="381000"/>
            <a:chOff x="960" y="1392"/>
            <a:chExt cx="4128" cy="24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 smtClean="0">
                  <a:latin typeface="Arial" pitchFamily="34" charset="0"/>
                </a:rPr>
                <a:t>SE Palta &lt; 29 bar, MASSIMO 6 MINUTI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455789" y="1844824"/>
            <a:ext cx="6888234" cy="381000"/>
            <a:chOff x="960" y="1392"/>
            <a:chExt cx="4128" cy="2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792" cy="2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2"/>
                      </a:gs>
                      <a:gs pos="50000">
                        <a:srgbClr val="FF8000"/>
                      </a:gs>
                      <a:gs pos="100000">
                        <a:schemeClr val="tx2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defRPr/>
              </a:pPr>
              <a:r>
                <a:rPr lang="it-IT" altLang="it-IT" sz="1800" dirty="0">
                  <a:latin typeface="Arial" pitchFamily="34" charset="0"/>
                </a:rPr>
                <a:t>SE Palta &gt; 29 bar, OFF SBRINAMENTO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231" cy="24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it-IT" altLang="it-IT" sz="3600">
                <a:solidFill>
                  <a:srgbClr val="FFFF00"/>
                </a:solidFill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651108" y="1124744"/>
            <a:ext cx="6629400" cy="609600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anchor="ctr">
            <a:flatTx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it-IT" altLang="it-IT" sz="2800" b="1" dirty="0">
                <a:solidFill>
                  <a:srgbClr val="FFFFFF"/>
                </a:solidFill>
              </a:rPr>
              <a:t> 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DURATA</a:t>
            </a:r>
            <a:endParaRPr lang="it-IT" altLang="it-IT" sz="2000" b="1" dirty="0">
              <a:solidFill>
                <a:srgbClr val="FFFFFF"/>
              </a:solidFill>
            </a:endParaRPr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7" y="2996951"/>
            <a:ext cx="7195960" cy="339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0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it-IT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it-IT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66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2933</Words>
  <Application>Microsoft Office PowerPoint</Application>
  <PresentationFormat>Presentazione su schermo (4:3)</PresentationFormat>
  <Paragraphs>739</Paragraphs>
  <Slides>95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95</vt:i4>
      </vt:variant>
    </vt:vector>
  </HeadingPairs>
  <TitlesOfParts>
    <vt:vector size="96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RAFFAELE D'ALO'</dc:creator>
  <cp:lastModifiedBy>RAFFAELE D'ALO'</cp:lastModifiedBy>
  <cp:revision>130</cp:revision>
  <dcterms:created xsi:type="dcterms:W3CDTF">2014-09-27T13:38:08Z</dcterms:created>
  <dcterms:modified xsi:type="dcterms:W3CDTF">2016-05-09T15:21:33Z</dcterms:modified>
</cp:coreProperties>
</file>